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4"/>
  </p:notesMasterIdLst>
  <p:sldIdLst>
    <p:sldId id="286" r:id="rId2"/>
    <p:sldId id="259" r:id="rId3"/>
    <p:sldId id="260" r:id="rId4"/>
    <p:sldId id="261" r:id="rId5"/>
    <p:sldId id="262" r:id="rId6"/>
    <p:sldId id="263" r:id="rId7"/>
    <p:sldId id="264" r:id="rId8"/>
    <p:sldId id="293" r:id="rId9"/>
    <p:sldId id="265" r:id="rId10"/>
    <p:sldId id="266" r:id="rId11"/>
    <p:sldId id="272" r:id="rId12"/>
    <p:sldId id="273" r:id="rId13"/>
    <p:sldId id="271" r:id="rId14"/>
    <p:sldId id="270" r:id="rId15"/>
    <p:sldId id="269" r:id="rId16"/>
    <p:sldId id="274" r:id="rId17"/>
    <p:sldId id="275" r:id="rId18"/>
    <p:sldId id="288" r:id="rId19"/>
    <p:sldId id="268" r:id="rId20"/>
    <p:sldId id="267" r:id="rId21"/>
    <p:sldId id="290" r:id="rId22"/>
    <p:sldId id="276" r:id="rId23"/>
    <p:sldId id="277" r:id="rId24"/>
    <p:sldId id="281" r:id="rId25"/>
    <p:sldId id="291" r:id="rId26"/>
    <p:sldId id="282" r:id="rId27"/>
    <p:sldId id="283" r:id="rId28"/>
    <p:sldId id="284" r:id="rId29"/>
    <p:sldId id="287" r:id="rId30"/>
    <p:sldId id="292" r:id="rId31"/>
    <p:sldId id="285" r:id="rId32"/>
    <p:sldId id="294" r:id="rId33"/>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4F3AE5E-B247-4C33-B505-C55F81B12614}" type="datetimeFigureOut">
              <a:rPr lang="ru-RU"/>
              <a:pPr>
                <a:defRPr/>
              </a:pPr>
              <a:t>03.03.2021</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6963424-D6EE-47E7-B2FD-3876A2430CE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fld id="{E390BBDC-647D-4C26-BF69-762350D57219}" type="datetimeFigureOut">
              <a:rPr lang="ru-RU"/>
              <a:pPr>
                <a:defRPr/>
              </a:pPr>
              <a:t>03.03.2021</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84155DD1-AAD7-4F63-8688-F5A4004C5CB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A322E87E-BE76-4518-9CF2-C0E840D2BC29}" type="datetimeFigureOut">
              <a:rPr lang="ru-RU"/>
              <a:pPr>
                <a:defRPr/>
              </a:pPr>
              <a:t>03.03.2021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E79455A-2121-4CE4-B312-06A88321B64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903B2DFF-3A2E-4586-A5D3-84D730227F89}" type="datetimeFigureOut">
              <a:rPr lang="ru-RU"/>
              <a:pPr>
                <a:defRPr/>
              </a:pPr>
              <a:t>03.03.2021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202B42A-9358-4BAF-AB08-79E7584CA77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148C8FF2-F7B5-4A17-BE7D-B2F5BB07C797}" type="datetimeFigureOut">
              <a:rPr lang="ru-RU"/>
              <a:pPr>
                <a:defRPr/>
              </a:pPr>
              <a:t>03.03.2021</a:t>
            </a:fld>
            <a:endParaRPr lang="ru-RU"/>
          </a:p>
        </p:txBody>
      </p:sp>
      <p:sp>
        <p:nvSpPr>
          <p:cNvPr id="5" name="Footer Placeholder 4"/>
          <p:cNvSpPr>
            <a:spLocks noGrp="1"/>
          </p:cNvSpPr>
          <p:nvPr>
            <p:ph type="ftr" sz="quarter" idx="15"/>
          </p:nvPr>
        </p:nvSpPr>
        <p:spPr/>
        <p:txBody>
          <a:bodyPr/>
          <a:lstStyle>
            <a:lvl1pPr>
              <a:defRPr/>
            </a:lvl1pPr>
          </a:lstStyle>
          <a:p>
            <a:pPr>
              <a:defRPr/>
            </a:pPr>
            <a:endParaRPr lang="ru-RU"/>
          </a:p>
        </p:txBody>
      </p:sp>
      <p:sp>
        <p:nvSpPr>
          <p:cNvPr id="6" name="Slide Number Placeholder 5"/>
          <p:cNvSpPr>
            <a:spLocks noGrp="1"/>
          </p:cNvSpPr>
          <p:nvPr>
            <p:ph type="sldNum" sz="quarter" idx="16"/>
          </p:nvPr>
        </p:nvSpPr>
        <p:spPr/>
        <p:txBody>
          <a:bodyPr/>
          <a:lstStyle>
            <a:lvl1pPr>
              <a:defRPr/>
            </a:lvl1pPr>
          </a:lstStyle>
          <a:p>
            <a:pPr>
              <a:defRPr/>
            </a:pPr>
            <a:fld id="{9C7E840A-4B1F-452A-AF3C-3F52134FBD0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fld id="{B6D82E6E-7A67-4B66-8607-1F5E329DC662}" type="datetimeFigureOut">
              <a:rPr lang="ru-RU"/>
              <a:pPr>
                <a:defRPr/>
              </a:pPr>
              <a:t>03.03.2021</a:t>
            </a:fld>
            <a:endParaRPr lang="ru-RU"/>
          </a:p>
        </p:txBody>
      </p:sp>
      <p:sp>
        <p:nvSpPr>
          <p:cNvPr id="9" name="Footer Placeholder 4"/>
          <p:cNvSpPr>
            <a:spLocks noGrp="1"/>
          </p:cNvSpPr>
          <p:nvPr>
            <p:ph type="ftr" sz="quarter" idx="11"/>
          </p:nvPr>
        </p:nvSpPr>
        <p:spPr/>
        <p:txBody>
          <a:bodyPr/>
          <a:lstStyle>
            <a:lvl1pPr>
              <a:defRPr/>
            </a:lvl1pPr>
          </a:lstStyle>
          <a:p>
            <a:pPr>
              <a:defRPr/>
            </a:pPr>
            <a:endParaRPr lang="ru-RU"/>
          </a:p>
        </p:txBody>
      </p:sp>
      <p:sp>
        <p:nvSpPr>
          <p:cNvPr id="10" name="Slide Number Placeholder 5"/>
          <p:cNvSpPr>
            <a:spLocks noGrp="1"/>
          </p:cNvSpPr>
          <p:nvPr>
            <p:ph type="sldNum" sz="quarter" idx="12"/>
          </p:nvPr>
        </p:nvSpPr>
        <p:spPr/>
        <p:txBody>
          <a:bodyPr/>
          <a:lstStyle>
            <a:lvl1pPr>
              <a:defRPr/>
            </a:lvl1pPr>
          </a:lstStyle>
          <a:p>
            <a:pPr>
              <a:defRPr/>
            </a:pPr>
            <a:fld id="{CC651EB6-CD1E-478D-BF04-BB67275A39D3}"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FFAA58A6-4DB3-4B53-B74F-E7AFBA1C9C8A}" type="datetimeFigureOut">
              <a:rPr lang="ru-RU"/>
              <a:pPr>
                <a:defRPr/>
              </a:pPr>
              <a:t>03.03.2021</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A039473E-FDCB-4B7C-841B-DECFF04AEEA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C1F35166-4FFB-4BE9-AFA3-F9DCA9C3CE5C}" type="datetimeFigureOut">
              <a:rPr lang="ru-RU"/>
              <a:pPr>
                <a:defRPr/>
              </a:pPr>
              <a:t>03.03.2021</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7C24E19A-A34D-404A-9106-4966C0B33FC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7AD19756-C571-456D-B11A-6A29FD5B0E72}" type="datetimeFigureOut">
              <a:rPr lang="ru-RU"/>
              <a:pPr>
                <a:defRPr/>
              </a:pPr>
              <a:t>03.03.2021</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9292FECA-8C47-4F1E-8F41-EACA228136A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A9042DC-8A64-427B-B571-788F09953AA8}" type="datetimeFigureOut">
              <a:rPr lang="ru-RU"/>
              <a:pPr>
                <a:defRPr/>
              </a:pPr>
              <a:t>03.03.2021</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9F7C3F60-7FE0-4592-8B19-E43F0E291AF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D3DD118E-AB08-441D-80C2-53834918A164}" type="datetimeFigureOut">
              <a:rPr lang="ru-RU"/>
              <a:pPr>
                <a:defRPr/>
              </a:pPr>
              <a:t>03.03.2021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A2F1646-9EB2-4AC8-9A56-A9097A8692E0}"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824617E3-B2F7-4BFB-8710-3000B6F4600B}" type="datetimeFigureOut">
              <a:rPr lang="ru-RU"/>
              <a:pPr>
                <a:defRPr/>
              </a:pPr>
              <a:t>03.03.2021</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E3B21BA2-6CD6-4A7B-B09F-C5EC5CCFA8D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tx1">
                    <a:lumMod val="50000"/>
                    <a:lumOff val="50000"/>
                  </a:schemeClr>
                </a:solidFill>
                <a:latin typeface="+mn-lt"/>
                <a:cs typeface="+mn-cs"/>
              </a:defRPr>
            </a:lvl1pPr>
          </a:lstStyle>
          <a:p>
            <a:pPr>
              <a:defRPr/>
            </a:pPr>
            <a:fld id="{561C49CD-DCCD-4AAE-B115-4A8F78F8B839}" type="datetimeFigureOut">
              <a:rPr lang="ru-RU"/>
              <a:pPr>
                <a:defRPr/>
              </a:pPr>
              <a:t>03.03.2021</a:t>
            </a:fld>
            <a:endParaRPr 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smtClean="0">
                <a:solidFill>
                  <a:schemeClr val="tx1">
                    <a:lumMod val="50000"/>
                    <a:lumOff val="50000"/>
                  </a:schemeClr>
                </a:solidFill>
                <a:latin typeface="+mn-lt"/>
                <a:cs typeface="+mn-cs"/>
              </a:defRPr>
            </a:lvl1pPr>
          </a:lstStyle>
          <a:p>
            <a:pPr>
              <a:defRPr/>
            </a:pPr>
            <a:fld id="{81F65AC1-193A-4D8F-A5BF-A75DEDD0EF7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27" r:id="rId1"/>
    <p:sldLayoutId id="2147483819" r:id="rId2"/>
    <p:sldLayoutId id="2147483828" r:id="rId3"/>
    <p:sldLayoutId id="2147483820" r:id="rId4"/>
    <p:sldLayoutId id="2147483821" r:id="rId5"/>
    <p:sldLayoutId id="2147483822" r:id="rId6"/>
    <p:sldLayoutId id="2147483823" r:id="rId7"/>
    <p:sldLayoutId id="2147483824" r:id="rId8"/>
    <p:sldLayoutId id="2147483829" r:id="rId9"/>
    <p:sldLayoutId id="2147483825" r:id="rId10"/>
    <p:sldLayoutId id="2147483826" r:id="rId11"/>
  </p:sldLayoutIdLst>
  <p:timing>
    <p:tnLst>
      <p:par>
        <p:cTn id="1" dur="indefinite" restart="never" nodeType="tmRoot"/>
      </p:par>
    </p:tnLst>
  </p:timing>
  <p:txStyles>
    <p:titleStyle>
      <a:lvl1pPr marL="319088" indent="-319088" algn="r" rtl="0" fontAlgn="base">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fontAlgn="base">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fontAlgn="base">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fontAlgn="base">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fontAlgn="base">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fontAlgn="base">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vk.com/feed?section=search&amp;q=#%D1%85%D0%BE%D1%87%D1%83%D0%B2%D0%B8%D0%B3%D1%80%D1%83" TargetMode="External"/><Relationship Id="rId3" Type="http://schemas.openxmlformats.org/officeDocument/2006/relationships/hyperlink" Target="https://vk.com/feed?section=search&amp;q=#f57" TargetMode="External"/><Relationship Id="rId7" Type="http://schemas.openxmlformats.org/officeDocument/2006/relationships/hyperlink" Target="https://vk.com/feed?section=search&amp;q=#%D1%82%D0%B8%D1%85%D0%B8%D0%B9%D0%B4%D0%BE%D0%BC" TargetMode="External"/><Relationship Id="rId2" Type="http://schemas.openxmlformats.org/officeDocument/2006/relationships/hyperlink" Target="https://vk.com/feed?section=search&amp;q=#f53" TargetMode="External"/><Relationship Id="rId1" Type="http://schemas.openxmlformats.org/officeDocument/2006/relationships/slideLayout" Target="../slideLayouts/slideLayout2.xml"/><Relationship Id="rId6" Type="http://schemas.openxmlformats.org/officeDocument/2006/relationships/hyperlink" Target="https://vk.com/feed?section=search&amp;q=#%D0%BC%D0%BE%D1%80%D0%B5%D0%BA%D0%B8%D1%82%D0%BE%D0%B2" TargetMode="External"/><Relationship Id="rId5" Type="http://schemas.openxmlformats.org/officeDocument/2006/relationships/hyperlink" Target="https://vk.com/feed?section=search&amp;q=#d28" TargetMode="External"/><Relationship Id="rId10" Type="http://schemas.openxmlformats.org/officeDocument/2006/relationships/hyperlink" Target="https://vk.com/feed?section=search&amp;q=#%D1%8F%D0%B2%D0%B8%D0%B3%D1%80%D0%B5" TargetMode="External"/><Relationship Id="rId4" Type="http://schemas.openxmlformats.org/officeDocument/2006/relationships/hyperlink" Target="https://vk.com/feed?section=search&amp;q=#f58" TargetMode="External"/><Relationship Id="rId9" Type="http://schemas.openxmlformats.org/officeDocument/2006/relationships/hyperlink" Target="https://vk.com/feed?section=search&amp;q=#%D0%BC%D0%BB%D0%B5%D1%87%D0%BD%D1%8B%D0%B9%D0%BF%D1%83%D1%82%D1%8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Подзаголовок 2"/>
          <p:cNvSpPr>
            <a:spLocks noGrp="1"/>
          </p:cNvSpPr>
          <p:nvPr>
            <p:ph type="subTitle" idx="1"/>
          </p:nvPr>
        </p:nvSpPr>
        <p:spPr>
          <a:xfrm>
            <a:off x="323850" y="2492375"/>
            <a:ext cx="8280400" cy="3441700"/>
          </a:xfrm>
        </p:spPr>
        <p:txBody>
          <a:bodyPr/>
          <a:lstStyle/>
          <a:p>
            <a:pPr algn="ctr"/>
            <a:r>
              <a:rPr lang="ru-RU" sz="4200" b="1" dirty="0" smtClean="0">
                <a:latin typeface="Monotype Corsiva" pitchFamily="66" charset="0"/>
              </a:rPr>
              <a:t>Организация мониторинга социальных сетей (</a:t>
            </a:r>
            <a:r>
              <a:rPr lang="ru-RU" sz="4200" b="1" dirty="0" err="1" smtClean="0">
                <a:latin typeface="Monotype Corsiva" pitchFamily="66" charset="0"/>
              </a:rPr>
              <a:t>мессенджеров</a:t>
            </a:r>
            <a:r>
              <a:rPr lang="ru-RU" sz="4200" b="1" dirty="0" smtClean="0">
                <a:latin typeface="Monotype Corsiva" pitchFamily="66" charset="0"/>
              </a:rPr>
              <a:t>) как эффективная форма профилактики асоциальный  явлений в подростковой среде</a:t>
            </a:r>
          </a:p>
        </p:txBody>
      </p:sp>
      <p:sp>
        <p:nvSpPr>
          <p:cNvPr id="5" name="Заголовок 4"/>
          <p:cNvSpPr>
            <a:spLocks noGrp="1"/>
          </p:cNvSpPr>
          <p:nvPr>
            <p:ph type="ctrTitle"/>
          </p:nvPr>
        </p:nvSpPr>
        <p:spPr/>
        <p:txBody>
          <a:bodyPr/>
          <a:lstStyle/>
          <a:p>
            <a:endParaRPr lang="ru-RU"/>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ъект 2"/>
          <p:cNvSpPr>
            <a:spLocks noGrp="1"/>
          </p:cNvSpPr>
          <p:nvPr>
            <p:ph sz="quarter" idx="13"/>
          </p:nvPr>
        </p:nvSpPr>
        <p:spPr>
          <a:xfrm>
            <a:off x="395288" y="333375"/>
            <a:ext cx="8353425" cy="6264275"/>
          </a:xfrm>
        </p:spPr>
        <p:txBody>
          <a:bodyPr/>
          <a:lstStyle/>
          <a:p>
            <a:pPr marL="44450" indent="0" algn="ctr">
              <a:buFont typeface="Georgia" pitchFamily="18" charset="0"/>
              <a:buNone/>
            </a:pPr>
            <a:r>
              <a:rPr lang="ru-RU" sz="4000" b="1" smtClean="0">
                <a:latin typeface="Monotype Corsiva" pitchFamily="66" charset="0"/>
              </a:rPr>
              <a:t>Профилактика распространения наркомании  в подростковой среде</a:t>
            </a:r>
          </a:p>
          <a:p>
            <a:pPr marL="44450" indent="0" algn="just">
              <a:buFont typeface="Georgia" pitchFamily="18" charset="0"/>
              <a:buNone/>
            </a:pPr>
            <a:r>
              <a:rPr lang="ru-RU" sz="2800" b="1" smtClean="0">
                <a:latin typeface="Monotype Corsiva" pitchFamily="66" charset="0"/>
              </a:rPr>
              <a:t>На сегодняшний день, с начало 2010-х годов, в структуре наркобизнеса наблюдается существенные изменения: </a:t>
            </a:r>
          </a:p>
          <a:p>
            <a:pPr marL="44450" indent="0" algn="just">
              <a:buFont typeface="Georgia" pitchFamily="18" charset="0"/>
              <a:buNone/>
            </a:pPr>
            <a:r>
              <a:rPr lang="ru-RU" sz="2800" smtClean="0">
                <a:latin typeface="Monotype Corsiva" pitchFamily="66" charset="0"/>
              </a:rPr>
              <a:t>1 изменение. На смену растительным (марихуана, гашиш, героин, морфин) и клубным (амфетамин, экстази, МДМА) наркотикам пришли так называемые синтетические наркотики (синтетические каннабиноиды и дизайнерские наркотики — психоактивные вещества, разрабатываемые с целью обхода действующего законодательства, синтетические заменители какого-либо натурального вещества) </a:t>
            </a:r>
          </a:p>
          <a:p>
            <a:pPr marL="44450" indent="0" algn="ctr">
              <a:buFont typeface="Georgia" pitchFamily="18" charset="0"/>
              <a:buNone/>
            </a:pPr>
            <a:endParaRPr lang="ru-RU" sz="4000" b="1" smtClean="0">
              <a:latin typeface="Monotype Corsiva" pitchFamily="66" charset="0"/>
            </a:endParaRPr>
          </a:p>
          <a:p>
            <a:pPr marL="44450" indent="0" algn="ctr">
              <a:buFont typeface="Georgia" pitchFamily="18" charset="0"/>
              <a:buNone/>
            </a:pPr>
            <a:endParaRPr lang="ru-RU" sz="4000" b="1" smtClean="0">
              <a:latin typeface="Monotype Corsiva" pitchFamily="66" charset="0"/>
            </a:endParaRPr>
          </a:p>
          <a:p>
            <a:pPr marL="44450" indent="0" algn="ctr">
              <a:buFont typeface="Georgia" pitchFamily="18" charset="0"/>
              <a:buNone/>
            </a:pPr>
            <a:endParaRPr lang="ru-RU" sz="4000" b="1" smtClean="0">
              <a:latin typeface="Monotype Corsiva" pitchFamily="66" charset="0"/>
            </a:endParaRPr>
          </a:p>
        </p:txBody>
      </p:sp>
      <p:sp>
        <p:nvSpPr>
          <p:cNvPr id="14339" name="AutoShape 2" descr="Картинки по запросу гугл лого"/>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Trebuchet MS"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ъект 2"/>
          <p:cNvSpPr>
            <a:spLocks noGrp="1"/>
          </p:cNvSpPr>
          <p:nvPr>
            <p:ph sz="quarter" idx="13"/>
          </p:nvPr>
        </p:nvSpPr>
        <p:spPr>
          <a:xfrm>
            <a:off x="395288" y="731838"/>
            <a:ext cx="8353425" cy="5865812"/>
          </a:xfrm>
        </p:spPr>
        <p:txBody>
          <a:bodyPr/>
          <a:lstStyle/>
          <a:p>
            <a:pPr marL="44450" indent="0" algn="ctr">
              <a:buFont typeface="Georgia" pitchFamily="18" charset="0"/>
              <a:buNone/>
            </a:pPr>
            <a:r>
              <a:rPr lang="ru-RU" sz="4000" b="1" smtClean="0">
                <a:latin typeface="Monotype Corsiva" pitchFamily="66" charset="0"/>
              </a:rPr>
              <a:t>2 изменение – способ распространения </a:t>
            </a:r>
            <a:r>
              <a:rPr lang="ru-RU" sz="3200" smtClean="0">
                <a:latin typeface="Monotype Corsiva" pitchFamily="66" charset="0"/>
              </a:rPr>
              <a:t>Способ распространения «из рук в руки» практически перестал применяться в среде наркосбытчиков. На смену ему пришли бесконтактные варианты сбыта запрещенных веществ, когда используются современные электронные средства связи – мобильная связь, Интернет, электронные платежные системы, программы он-лайн общения и мгновенного обмена сообщениями. </a:t>
            </a:r>
            <a:br>
              <a:rPr lang="ru-RU" sz="3200" smtClean="0">
                <a:latin typeface="Monotype Corsiva" pitchFamily="66" charset="0"/>
              </a:rPr>
            </a:br>
            <a:endParaRPr lang="ru-RU" sz="3200" b="1" smtClean="0">
              <a:latin typeface="Monotype Corsiva" pitchFamily="66" charset="0"/>
            </a:endParaRPr>
          </a:p>
        </p:txBody>
      </p:sp>
      <p:sp>
        <p:nvSpPr>
          <p:cNvPr id="15363" name="AutoShape 2" descr="Картинки по запросу гугл лого"/>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Trebuchet MS"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ъект 2"/>
          <p:cNvSpPr>
            <a:spLocks noGrp="1"/>
          </p:cNvSpPr>
          <p:nvPr>
            <p:ph sz="quarter" idx="13"/>
          </p:nvPr>
        </p:nvSpPr>
        <p:spPr>
          <a:xfrm>
            <a:off x="323850" y="692150"/>
            <a:ext cx="8712200" cy="5616575"/>
          </a:xfrm>
        </p:spPr>
        <p:txBody>
          <a:bodyPr/>
          <a:lstStyle/>
          <a:p>
            <a:pPr marL="44450" indent="0" algn="ctr">
              <a:buFont typeface="Georgia" pitchFamily="18" charset="0"/>
              <a:buNone/>
            </a:pPr>
            <a:r>
              <a:rPr lang="ru-RU" sz="2400" smtClean="0">
                <a:latin typeface="Monotype Corsiva" pitchFamily="66" charset="0"/>
              </a:rPr>
              <a:t>Торговля синтетическими наркотическими средствами  осуществляется бесконтактным способом, с их передачей через системы тайников («закладок»), расчетами за сделку посредством различных («QIWI-банк», «Яндекс. Деньги», «WebMoney», «E-port», «Кукуруза», «Связной»), осуществлением связи через различные интернет-приложения и мессенджеры.</a:t>
            </a:r>
          </a:p>
          <a:p>
            <a:pPr marL="44450" indent="0">
              <a:buFont typeface="Georgia" pitchFamily="18" charset="0"/>
              <a:buNone/>
            </a:pPr>
            <a:r>
              <a:rPr lang="ru-RU" sz="2400" smtClean="0">
                <a:latin typeface="Monotype Corsiva" pitchFamily="66" charset="0"/>
              </a:rPr>
              <a:t>			 Социальные сети, мессенджеры </a:t>
            </a:r>
          </a:p>
          <a:p>
            <a:pPr marL="44450" indent="0">
              <a:buFont typeface="Georgia" pitchFamily="18" charset="0"/>
              <a:buNone/>
            </a:pPr>
            <a:r>
              <a:rPr lang="ru-RU" sz="2400" smtClean="0">
                <a:latin typeface="Monotype Corsiva" pitchFamily="66" charset="0"/>
              </a:rPr>
              <a:t>                                Реквизиты электронного кошелька</a:t>
            </a:r>
          </a:p>
          <a:p>
            <a:pPr marL="44450" indent="0">
              <a:buFont typeface="Georgia" pitchFamily="18" charset="0"/>
              <a:buNone/>
            </a:pPr>
            <a:r>
              <a:rPr lang="ru-RU" sz="2400" smtClean="0">
                <a:latin typeface="Monotype Corsiva" pitchFamily="66" charset="0"/>
              </a:rPr>
              <a:t>	           Перевод денег на электронных платежных систем </a:t>
            </a:r>
          </a:p>
          <a:p>
            <a:pPr marL="44450" indent="0">
              <a:buFont typeface="Georgia" pitchFamily="18" charset="0"/>
              <a:buNone/>
            </a:pPr>
            <a:r>
              <a:rPr lang="ru-RU" sz="2400" smtClean="0">
                <a:latin typeface="Monotype Corsiva" pitchFamily="66" charset="0"/>
              </a:rPr>
              <a:t>Наркопотребитель			                               Наркосбытчик </a:t>
            </a:r>
          </a:p>
          <a:p>
            <a:pPr marL="44450" indent="0">
              <a:buFont typeface="Georgia" pitchFamily="18" charset="0"/>
              <a:buNone/>
            </a:pPr>
            <a:r>
              <a:rPr lang="ru-RU" sz="2400" smtClean="0">
                <a:latin typeface="Monotype Corsiva" pitchFamily="66" charset="0"/>
              </a:rPr>
              <a:t>			      Адрес тайника (закладки)</a:t>
            </a:r>
          </a:p>
          <a:p>
            <a:pPr marL="44450" indent="0">
              <a:buFont typeface="Georgia" pitchFamily="18" charset="0"/>
              <a:buNone/>
            </a:pPr>
            <a:r>
              <a:rPr lang="ru-RU" sz="2400" smtClean="0">
                <a:latin typeface="Monotype Corsiva" pitchFamily="66" charset="0"/>
              </a:rPr>
              <a:t>			        Тайник с наркотиками (закладка)                      			</a:t>
            </a:r>
          </a:p>
        </p:txBody>
      </p:sp>
      <p:cxnSp>
        <p:nvCxnSpPr>
          <p:cNvPr id="16" name="Скругленная соединительная линия 15"/>
          <p:cNvCxnSpPr/>
          <p:nvPr/>
        </p:nvCxnSpPr>
        <p:spPr>
          <a:xfrm>
            <a:off x="7020272" y="3284984"/>
            <a:ext cx="1278142" cy="1240628"/>
          </a:xfrm>
          <a:prstGeom prst="curvedConnector3">
            <a:avLst>
              <a:gd name="adj1" fmla="val 99364"/>
            </a:avLst>
          </a:prstGeom>
          <a:ln>
            <a:tailEnd type="triangle"/>
          </a:ln>
        </p:spPr>
        <p:style>
          <a:lnRef idx="3">
            <a:schemeClr val="dk1"/>
          </a:lnRef>
          <a:fillRef idx="0">
            <a:schemeClr val="dk1"/>
          </a:fillRef>
          <a:effectRef idx="2">
            <a:schemeClr val="dk1"/>
          </a:effectRef>
          <a:fontRef idx="minor">
            <a:schemeClr val="tx1"/>
          </a:fontRef>
        </p:style>
      </p:cxnSp>
      <p:cxnSp>
        <p:nvCxnSpPr>
          <p:cNvPr id="22" name="Скругленная соединительная линия 21"/>
          <p:cNvCxnSpPr/>
          <p:nvPr/>
        </p:nvCxnSpPr>
        <p:spPr>
          <a:xfrm flipV="1">
            <a:off x="1259632" y="3284984"/>
            <a:ext cx="1944216" cy="1259143"/>
          </a:xfrm>
          <a:prstGeom prst="curvedConnector3">
            <a:avLst>
              <a:gd name="adj1" fmla="val 1557"/>
            </a:avLst>
          </a:prstGeom>
          <a:ln>
            <a:tailEnd type="triangle"/>
          </a:ln>
        </p:spPr>
        <p:style>
          <a:lnRef idx="3">
            <a:schemeClr val="dk1"/>
          </a:lnRef>
          <a:fillRef idx="0">
            <a:schemeClr val="dk1"/>
          </a:fillRef>
          <a:effectRef idx="2">
            <a:schemeClr val="dk1"/>
          </a:effectRef>
          <a:fontRef idx="minor">
            <a:schemeClr val="tx1"/>
          </a:fontRef>
        </p:style>
      </p:cxnSp>
      <p:cxnSp>
        <p:nvCxnSpPr>
          <p:cNvPr id="25" name="Скругленная соединительная линия 24"/>
          <p:cNvCxnSpPr/>
          <p:nvPr/>
        </p:nvCxnSpPr>
        <p:spPr>
          <a:xfrm rot="5400000" flipH="1" flipV="1">
            <a:off x="1683434" y="4229334"/>
            <a:ext cx="376532" cy="216024"/>
          </a:xfrm>
          <a:prstGeom prst="curvedConnector3">
            <a:avLst>
              <a:gd name="adj1" fmla="val 93713"/>
            </a:avLst>
          </a:prstGeom>
          <a:ln>
            <a:tailEnd type="triangle"/>
          </a:ln>
        </p:spPr>
        <p:style>
          <a:lnRef idx="3">
            <a:schemeClr val="dk1"/>
          </a:lnRef>
          <a:fillRef idx="0">
            <a:schemeClr val="dk1"/>
          </a:fillRef>
          <a:effectRef idx="2">
            <a:schemeClr val="dk1"/>
          </a:effectRef>
          <a:fontRef idx="minor">
            <a:schemeClr val="tx1"/>
          </a:fontRef>
        </p:style>
      </p:cxnSp>
      <p:cxnSp>
        <p:nvCxnSpPr>
          <p:cNvPr id="28" name="Скругленная соединительная линия 27"/>
          <p:cNvCxnSpPr/>
          <p:nvPr/>
        </p:nvCxnSpPr>
        <p:spPr>
          <a:xfrm rot="16200000" flipH="1">
            <a:off x="7830861" y="4234580"/>
            <a:ext cx="395047" cy="288032"/>
          </a:xfrm>
          <a:prstGeom prst="curvedConnector3">
            <a:avLst>
              <a:gd name="adj1" fmla="val 1392"/>
            </a:avLst>
          </a:prstGeom>
          <a:ln>
            <a:tailEnd type="triangle"/>
          </a:ln>
        </p:spPr>
        <p:style>
          <a:lnRef idx="3">
            <a:schemeClr val="dk1"/>
          </a:lnRef>
          <a:fillRef idx="0">
            <a:schemeClr val="dk1"/>
          </a:fillRef>
          <a:effectRef idx="2">
            <a:schemeClr val="dk1"/>
          </a:effectRef>
          <a:fontRef idx="minor">
            <a:schemeClr val="tx1"/>
          </a:fontRef>
        </p:style>
      </p:cxnSp>
      <p:cxnSp>
        <p:nvCxnSpPr>
          <p:cNvPr id="31" name="Скругленная соединительная линия 30"/>
          <p:cNvCxnSpPr/>
          <p:nvPr/>
        </p:nvCxnSpPr>
        <p:spPr>
          <a:xfrm rot="10800000" flipV="1">
            <a:off x="6660233" y="4869160"/>
            <a:ext cx="999113" cy="288032"/>
          </a:xfrm>
          <a:prstGeom prst="curvedConnector3">
            <a:avLst>
              <a:gd name="adj1" fmla="val 579"/>
            </a:avLst>
          </a:prstGeom>
          <a:ln>
            <a:tailEnd type="triangle"/>
          </a:ln>
        </p:spPr>
        <p:style>
          <a:lnRef idx="3">
            <a:schemeClr val="dk1"/>
          </a:lnRef>
          <a:fillRef idx="0">
            <a:schemeClr val="dk1"/>
          </a:fillRef>
          <a:effectRef idx="2">
            <a:schemeClr val="dk1"/>
          </a:effectRef>
          <a:fontRef idx="minor">
            <a:schemeClr val="tx1"/>
          </a:fontRef>
        </p:style>
      </p:cxnSp>
      <p:cxnSp>
        <p:nvCxnSpPr>
          <p:cNvPr id="34" name="Скругленная соединительная линия 33"/>
          <p:cNvCxnSpPr/>
          <p:nvPr/>
        </p:nvCxnSpPr>
        <p:spPr>
          <a:xfrm rot="10800000">
            <a:off x="2051720" y="4869161"/>
            <a:ext cx="1296144" cy="377543"/>
          </a:xfrm>
          <a:prstGeom prst="curvedConnector3">
            <a:avLst>
              <a:gd name="adj1" fmla="val 100794"/>
            </a:avLst>
          </a:prstGeom>
          <a:ln>
            <a:tailEnd type="triangle"/>
          </a:ln>
        </p:spPr>
        <p:style>
          <a:lnRef idx="3">
            <a:schemeClr val="dk1"/>
          </a:lnRef>
          <a:fillRef idx="0">
            <a:schemeClr val="dk1"/>
          </a:fillRef>
          <a:effectRef idx="2">
            <a:schemeClr val="dk1"/>
          </a:effectRef>
          <a:fontRef idx="minor">
            <a:schemeClr val="tx1"/>
          </a:fontRef>
        </p:style>
      </p:cxnSp>
      <p:cxnSp>
        <p:nvCxnSpPr>
          <p:cNvPr id="41" name="Скругленная соединительная линия 40"/>
          <p:cNvCxnSpPr/>
          <p:nvPr/>
        </p:nvCxnSpPr>
        <p:spPr>
          <a:xfrm>
            <a:off x="1259632" y="4869161"/>
            <a:ext cx="2232248" cy="720079"/>
          </a:xfrm>
          <a:prstGeom prst="curvedConnector3">
            <a:avLst>
              <a:gd name="adj1" fmla="val 435"/>
            </a:avLst>
          </a:prstGeom>
          <a:ln cmpd="tri">
            <a:headEnd w="lg" len="lg"/>
            <a:tailEnd type="triangle"/>
          </a:ln>
        </p:spPr>
        <p:style>
          <a:lnRef idx="3">
            <a:schemeClr val="accent6"/>
          </a:lnRef>
          <a:fillRef idx="0">
            <a:schemeClr val="accent6"/>
          </a:fillRef>
          <a:effectRef idx="2">
            <a:schemeClr val="accent6"/>
          </a:effectRef>
          <a:fontRef idx="minor">
            <a:schemeClr val="tx1"/>
          </a:fontRef>
        </p:style>
      </p:cxnSp>
      <p:cxnSp>
        <p:nvCxnSpPr>
          <p:cNvPr id="6" name="Скругленная соединительная линия 5"/>
          <p:cNvCxnSpPr/>
          <p:nvPr/>
        </p:nvCxnSpPr>
        <p:spPr>
          <a:xfrm rot="10800000">
            <a:off x="6948265" y="3717032"/>
            <a:ext cx="1224137" cy="413532"/>
          </a:xfrm>
          <a:prstGeom prst="curvedConnector3">
            <a:avLst>
              <a:gd name="adj1" fmla="val 700"/>
            </a:avLst>
          </a:prstGeom>
          <a:ln>
            <a:tailEnd type="triangle"/>
          </a:ln>
        </p:spPr>
        <p:style>
          <a:lnRef idx="3">
            <a:schemeClr val="dk1"/>
          </a:lnRef>
          <a:fillRef idx="0">
            <a:schemeClr val="dk1"/>
          </a:fillRef>
          <a:effectRef idx="2">
            <a:schemeClr val="dk1"/>
          </a:effectRef>
          <a:fontRef idx="minor">
            <a:schemeClr val="tx1"/>
          </a:fontRef>
        </p:style>
      </p:cxnSp>
      <p:cxnSp>
        <p:nvCxnSpPr>
          <p:cNvPr id="9" name="Скругленная соединительная линия 8"/>
          <p:cNvCxnSpPr/>
          <p:nvPr/>
        </p:nvCxnSpPr>
        <p:spPr>
          <a:xfrm rot="10800000" flipV="1">
            <a:off x="1430652" y="3717032"/>
            <a:ext cx="945105" cy="639844"/>
          </a:xfrm>
          <a:prstGeom prst="curvedConnector3">
            <a:avLst>
              <a:gd name="adj1" fmla="val 100311"/>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ъект 2"/>
          <p:cNvSpPr>
            <a:spLocks noGrp="1"/>
          </p:cNvSpPr>
          <p:nvPr>
            <p:ph sz="quarter" idx="13"/>
          </p:nvPr>
        </p:nvSpPr>
        <p:spPr>
          <a:xfrm>
            <a:off x="395288" y="404813"/>
            <a:ext cx="8353425" cy="6192837"/>
          </a:xfrm>
        </p:spPr>
        <p:txBody>
          <a:bodyPr/>
          <a:lstStyle/>
          <a:p>
            <a:pPr marL="44450" indent="0" algn="ctr">
              <a:buFont typeface="Georgia" pitchFamily="18" charset="0"/>
              <a:buNone/>
            </a:pPr>
            <a:r>
              <a:rPr lang="ru-RU" sz="2800" b="1" smtClean="0">
                <a:latin typeface="Monotype Corsiva" pitchFamily="66" charset="0"/>
              </a:rPr>
              <a:t>Словарь (сленг наркопотребителей):</a:t>
            </a:r>
          </a:p>
          <a:p>
            <a:pPr marL="44450" indent="0" algn="just">
              <a:buFont typeface="Georgia" pitchFamily="18" charset="0"/>
              <a:buNone/>
            </a:pPr>
            <a:r>
              <a:rPr lang="ru-RU" u="sng" smtClean="0">
                <a:latin typeface="Monotype Corsiva" pitchFamily="66" charset="0"/>
              </a:rPr>
              <a:t>Курительные смеси на основе синтетических каннабиноидов</a:t>
            </a:r>
            <a:r>
              <a:rPr lang="ru-RU" smtClean="0">
                <a:latin typeface="Monotype Corsiva" pitchFamily="66" charset="0"/>
              </a:rPr>
              <a:t>  - спайс, план, дживик, микс, трава, зелень, палыч, твердый, мягкий, сухой, химия, пластик, сено, липкий, вишня, шоколад, россыпь, рега, дым, ляпка, плюха, ромашка</a:t>
            </a:r>
          </a:p>
          <a:p>
            <a:pPr marL="44450" indent="0" algn="just">
              <a:buFont typeface="Georgia" pitchFamily="18" charset="0"/>
              <a:buNone/>
            </a:pPr>
            <a:r>
              <a:rPr lang="ru-RU" u="sng" smtClean="0">
                <a:latin typeface="Monotype Corsiva" pitchFamily="66" charset="0"/>
              </a:rPr>
              <a:t>Рега, реагент </a:t>
            </a:r>
            <a:r>
              <a:rPr lang="ru-RU" smtClean="0">
                <a:latin typeface="Monotype Corsiva" pitchFamily="66" charset="0"/>
              </a:rPr>
              <a:t>– концентрированный наркотик, до нанесения на основу</a:t>
            </a:r>
          </a:p>
          <a:p>
            <a:pPr marL="44450" indent="0" algn="just">
              <a:buFont typeface="Georgia" pitchFamily="18" charset="0"/>
              <a:buNone/>
            </a:pPr>
            <a:r>
              <a:rPr lang="ru-RU" smtClean="0">
                <a:latin typeface="Monotype Corsiva" pitchFamily="66" charset="0"/>
              </a:rPr>
              <a:t> Дизайнерские наркотиков, как правило содержащих замещенные катиноны, оказывающие эффекты, сходные с амфетамином и кокаином - </a:t>
            </a:r>
            <a:r>
              <a:rPr lang="ru-RU" u="sng" smtClean="0">
                <a:latin typeface="Monotype Corsiva" pitchFamily="66" charset="0"/>
              </a:rPr>
              <a:t>соль, легалка, скорость, свист </a:t>
            </a:r>
          </a:p>
          <a:p>
            <a:pPr marL="44450" indent="0" algn="just">
              <a:buFont typeface="Georgia" pitchFamily="18" charset="0"/>
              <a:buNone/>
            </a:pPr>
            <a:r>
              <a:rPr lang="ru-RU" u="sng" smtClean="0">
                <a:latin typeface="Monotype Corsiva" pitchFamily="66" charset="0"/>
              </a:rPr>
              <a:t>Купить наркотик </a:t>
            </a:r>
            <a:r>
              <a:rPr lang="ru-RU" smtClean="0">
                <a:latin typeface="Monotype Corsiva" pitchFamily="66" charset="0"/>
              </a:rPr>
              <a:t>– поднять закладку, найти клад</a:t>
            </a:r>
          </a:p>
          <a:p>
            <a:pPr marL="44450" indent="0" algn="just">
              <a:buFont typeface="Georgia" pitchFamily="18" charset="0"/>
              <a:buNone/>
            </a:pPr>
            <a:r>
              <a:rPr lang="ru-RU" u="sng" smtClean="0">
                <a:latin typeface="Monotype Corsiva" pitchFamily="66" charset="0"/>
              </a:rPr>
              <a:t>Закладка</a:t>
            </a:r>
            <a:r>
              <a:rPr lang="ru-RU" smtClean="0">
                <a:latin typeface="Monotype Corsiva" pitchFamily="66" charset="0"/>
              </a:rPr>
              <a:t> – тайник с наркотиком  </a:t>
            </a:r>
          </a:p>
          <a:p>
            <a:pPr marL="44450" indent="0" algn="just">
              <a:buFont typeface="Georgia" pitchFamily="18" charset="0"/>
              <a:buNone/>
            </a:pPr>
            <a:r>
              <a:rPr lang="ru-RU" u="sng" smtClean="0">
                <a:latin typeface="Monotype Corsiva" pitchFamily="66" charset="0"/>
              </a:rPr>
              <a:t>Бур(ль)булятор</a:t>
            </a:r>
            <a:r>
              <a:rPr lang="ru-RU" smtClean="0">
                <a:latin typeface="Monotype Corsiva" pitchFamily="66" charset="0"/>
              </a:rPr>
              <a:t> - пластиковая бутылка, приспособленная для курения наркотиков</a:t>
            </a:r>
          </a:p>
          <a:p>
            <a:pPr marL="44450" indent="0" algn="just">
              <a:buFont typeface="Georgia" pitchFamily="18" charset="0"/>
              <a:buNone/>
            </a:pPr>
            <a:r>
              <a:rPr lang="ru-RU" u="sng" smtClean="0">
                <a:latin typeface="Monotype Corsiva" pitchFamily="66" charset="0"/>
              </a:rPr>
              <a:t>Курить какой-либо наркотик </a:t>
            </a:r>
            <a:r>
              <a:rPr lang="ru-RU" smtClean="0">
                <a:latin typeface="Monotype Corsiva" pitchFamily="66" charset="0"/>
              </a:rPr>
              <a:t>- долбить, хапать, хапануть, дунуть, укуриваться, обдолбиться, взорвал</a:t>
            </a:r>
          </a:p>
          <a:p>
            <a:pPr marL="44450" indent="0" algn="just">
              <a:buFont typeface="Georgia" pitchFamily="18" charset="0"/>
              <a:buNone/>
            </a:pPr>
            <a:endParaRPr lang="ru-RU" sz="2000" smtClean="0">
              <a:latin typeface="Monotype Corsiva" pitchFamily="66" charset="0"/>
            </a:endParaRPr>
          </a:p>
        </p:txBody>
      </p:sp>
      <p:sp>
        <p:nvSpPr>
          <p:cNvPr id="17411" name="AutoShape 2" descr="Картинки по запросу гугл лого"/>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Trebuchet MS"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ъект 2"/>
          <p:cNvSpPr>
            <a:spLocks noGrp="1"/>
          </p:cNvSpPr>
          <p:nvPr>
            <p:ph sz="quarter" idx="13"/>
          </p:nvPr>
        </p:nvSpPr>
        <p:spPr>
          <a:xfrm>
            <a:off x="395288" y="731838"/>
            <a:ext cx="8353425" cy="5721350"/>
          </a:xfrm>
        </p:spPr>
        <p:txBody>
          <a:bodyPr/>
          <a:lstStyle/>
          <a:p>
            <a:pPr marL="44450" indent="0" algn="ctr">
              <a:buFont typeface="Georgia" pitchFamily="18" charset="0"/>
              <a:buNone/>
            </a:pPr>
            <a:r>
              <a:rPr lang="ru-RU" sz="3600" b="1" smtClean="0">
                <a:latin typeface="Monotype Corsiva" pitchFamily="66" charset="0"/>
              </a:rPr>
              <a:t>2 Совет:</a:t>
            </a:r>
          </a:p>
          <a:p>
            <a:pPr marL="44450" indent="0" algn="ctr">
              <a:buFont typeface="Georgia" pitchFamily="18" charset="0"/>
              <a:buNone/>
            </a:pPr>
            <a:r>
              <a:rPr lang="ru-RU" sz="3600" smtClean="0">
                <a:latin typeface="Monotype Corsiva" pitchFamily="66" charset="0"/>
              </a:rPr>
              <a:t>При выявлении в переписке в социальных сетях  и мессенджерах  подозрительных слов и бесед:</a:t>
            </a:r>
          </a:p>
          <a:p>
            <a:pPr marL="44450" indent="0" algn="ctr">
              <a:buFont typeface="Georgia" pitchFamily="18" charset="0"/>
              <a:buNone/>
            </a:pPr>
            <a:r>
              <a:rPr lang="ru-RU" sz="3600" smtClean="0">
                <a:latin typeface="Monotype Corsiva" pitchFamily="66" charset="0"/>
              </a:rPr>
              <a:t>1. Поговорить с ребенком и выяснить о содержании и о теме беседы</a:t>
            </a:r>
          </a:p>
          <a:p>
            <a:pPr marL="44450" indent="0" algn="ctr">
              <a:buFont typeface="Georgia" pitchFamily="18" charset="0"/>
              <a:buNone/>
            </a:pPr>
            <a:r>
              <a:rPr lang="ru-RU" sz="3600" smtClean="0">
                <a:latin typeface="Monotype Corsiva" pitchFamily="66" charset="0"/>
              </a:rPr>
              <a:t>2. При подозрении обратиться к врачу наркологу и/или пройти анонимный наркотест </a:t>
            </a:r>
          </a:p>
        </p:txBody>
      </p:sp>
      <p:sp>
        <p:nvSpPr>
          <p:cNvPr id="18435" name="AutoShape 2" descr="Картинки по запросу гугл лого"/>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Trebuchet MS"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ъект 2"/>
          <p:cNvSpPr>
            <a:spLocks noGrp="1"/>
          </p:cNvSpPr>
          <p:nvPr>
            <p:ph sz="quarter" idx="13"/>
          </p:nvPr>
        </p:nvSpPr>
        <p:spPr>
          <a:xfrm>
            <a:off x="395288" y="731838"/>
            <a:ext cx="5832475" cy="5865812"/>
          </a:xfrm>
        </p:spPr>
        <p:txBody>
          <a:bodyPr/>
          <a:lstStyle/>
          <a:p>
            <a:pPr marL="0" indent="0" algn="ctr">
              <a:spcBef>
                <a:spcPct val="0"/>
              </a:spcBef>
              <a:spcAft>
                <a:spcPct val="0"/>
              </a:spcAft>
              <a:buFont typeface="Georgia" pitchFamily="18" charset="0"/>
              <a:buNone/>
            </a:pPr>
            <a:r>
              <a:rPr lang="ru-RU" sz="2400" b="1" smtClean="0">
                <a:latin typeface="Monotype Corsiva" pitchFamily="66" charset="0"/>
              </a:rPr>
              <a:t>Анонимное наркотестирование </a:t>
            </a:r>
          </a:p>
          <a:p>
            <a:pPr marL="0" indent="0" algn="ctr">
              <a:spcBef>
                <a:spcPct val="0"/>
              </a:spcBef>
              <a:spcAft>
                <a:spcPct val="0"/>
              </a:spcAft>
              <a:buFont typeface="Georgia" pitchFamily="18" charset="0"/>
              <a:buNone/>
            </a:pPr>
            <a:r>
              <a:rPr lang="ru-RU" sz="2400" b="1" smtClean="0">
                <a:latin typeface="Monotype Corsiva" pitchFamily="66" charset="0"/>
              </a:rPr>
              <a:t>Анализ проводится бесплатно и полностью анонимно. Никаких медицинских заключений и справок мы не выдаём. Результаты исследования будут доступны только Вам.</a:t>
            </a:r>
          </a:p>
          <a:p>
            <a:pPr marL="0" indent="0" algn="ctr">
              <a:spcBef>
                <a:spcPct val="0"/>
              </a:spcBef>
              <a:spcAft>
                <a:spcPct val="0"/>
              </a:spcAft>
              <a:buFont typeface="Georgia" pitchFamily="18" charset="0"/>
              <a:buNone/>
            </a:pPr>
            <a:r>
              <a:rPr lang="ru-RU" sz="2400" b="1" smtClean="0">
                <a:latin typeface="Monotype Corsiva" pitchFamily="66" charset="0"/>
              </a:rPr>
              <a:t>Если есть какие-то сомнения в честности вашего ребенка или другого близкого вам человека, не ломайте себе голову догадками, обращайтесь в “Нижневартовск без наркотиков – мы поможем.</a:t>
            </a:r>
          </a:p>
          <a:p>
            <a:pPr marL="0" indent="0" algn="ctr">
              <a:spcBef>
                <a:spcPct val="0"/>
              </a:spcBef>
              <a:spcAft>
                <a:spcPct val="0"/>
              </a:spcAft>
              <a:buFont typeface="Georgia" pitchFamily="18" charset="0"/>
              <a:buNone/>
            </a:pPr>
            <a:r>
              <a:rPr lang="ru-RU" sz="2400" b="1" smtClean="0">
                <a:latin typeface="Monotype Corsiva" pitchFamily="66" charset="0"/>
              </a:rPr>
              <a:t>Пройти тест вы можете по адресу “Нижневартовск без наркотиков“, Омская 12а, 4 подъезд, 4 этаж. Вся информация по номеру +79825497099 .</a:t>
            </a:r>
          </a:p>
        </p:txBody>
      </p:sp>
      <p:sp>
        <p:nvSpPr>
          <p:cNvPr id="19459" name="AutoShape 2" descr="Картинки по запросу гугл лого"/>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Trebuchet MS" pitchFamily="34" charset="0"/>
            </a:endParaRPr>
          </a:p>
        </p:txBody>
      </p:sp>
      <p:pic>
        <p:nvPicPr>
          <p:cNvPr id="19460" name="Рисунок 1"/>
          <p:cNvPicPr>
            <a:picLocks noChangeAspect="1"/>
          </p:cNvPicPr>
          <p:nvPr/>
        </p:nvPicPr>
        <p:blipFill>
          <a:blip r:embed="rId2" cstate="print"/>
          <a:srcRect/>
          <a:stretch>
            <a:fillRect/>
          </a:stretch>
        </p:blipFill>
        <p:spPr bwMode="auto">
          <a:xfrm>
            <a:off x="6443663" y="2133600"/>
            <a:ext cx="2376487" cy="23749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ъект 2"/>
          <p:cNvSpPr>
            <a:spLocks noGrp="1"/>
          </p:cNvSpPr>
          <p:nvPr>
            <p:ph sz="quarter" idx="13"/>
          </p:nvPr>
        </p:nvSpPr>
        <p:spPr>
          <a:xfrm>
            <a:off x="454025" y="404813"/>
            <a:ext cx="8497888" cy="6192837"/>
          </a:xfrm>
        </p:spPr>
        <p:txBody>
          <a:bodyPr/>
          <a:lstStyle/>
          <a:p>
            <a:pPr marL="0" indent="0" algn="ctr">
              <a:spcBef>
                <a:spcPct val="0"/>
              </a:spcBef>
              <a:spcAft>
                <a:spcPct val="0"/>
              </a:spcAft>
              <a:buFont typeface="Georgia" pitchFamily="18" charset="0"/>
              <a:buNone/>
            </a:pPr>
            <a:r>
              <a:rPr lang="ru-RU" sz="2400" b="1" smtClean="0">
                <a:latin typeface="Monotype Corsiva" pitchFamily="66" charset="0"/>
              </a:rPr>
              <a:t>Мониторинг социальных сетей как эффективная форма профилактики суицидальных  проявлений  </a:t>
            </a:r>
          </a:p>
          <a:p>
            <a:pPr marL="0" indent="0" algn="ctr">
              <a:spcBef>
                <a:spcPct val="0"/>
              </a:spcBef>
              <a:spcAft>
                <a:spcPct val="0"/>
              </a:spcAft>
              <a:buFont typeface="Georgia" pitchFamily="18" charset="0"/>
              <a:buNone/>
            </a:pPr>
            <a:endParaRPr lang="ru-RU" sz="2400" b="1" smtClean="0">
              <a:latin typeface="Monotype Corsiva" pitchFamily="66" charset="0"/>
            </a:endParaRPr>
          </a:p>
          <a:p>
            <a:pPr marL="0" indent="0" algn="just">
              <a:spcBef>
                <a:spcPct val="0"/>
              </a:spcBef>
              <a:spcAft>
                <a:spcPct val="0"/>
              </a:spcAft>
              <a:buFont typeface="Georgia" pitchFamily="18" charset="0"/>
              <a:buNone/>
            </a:pPr>
            <a:r>
              <a:rPr lang="ru-RU" sz="2400" b="1" smtClean="0">
                <a:latin typeface="Monotype Corsiva" pitchFamily="66" charset="0"/>
              </a:rPr>
              <a:t>«Группы смерти» -  закрытые группы (паблики), чаще в социальной сети «Вконтакте», призывающие свести счеты с жизнью (суицид) с наполнением контента мистификацией и применением методик  ARG (Alternate Reality Games — игры в альтернативной реальности) .</a:t>
            </a:r>
          </a:p>
          <a:p>
            <a:pPr marL="0" indent="0" algn="just">
              <a:spcBef>
                <a:spcPct val="0"/>
              </a:spcBef>
              <a:spcAft>
                <a:spcPct val="0"/>
              </a:spcAft>
              <a:buFont typeface="Georgia" pitchFamily="18" charset="0"/>
              <a:buNone/>
            </a:pPr>
            <a:r>
              <a:rPr lang="ru-RU" sz="2400" smtClean="0">
                <a:latin typeface="Monotype Corsiva" pitchFamily="66" charset="0"/>
              </a:rPr>
              <a:t>Мистификация контента выражается в применении оккультной символики, скриншоты из хоррор-фильмов, фото порезанных вен, мрачные видео, глитч-арт, конспирология. Использовался греческий язык, нечитаемые кодировки, двоичный код.  </a:t>
            </a:r>
          </a:p>
          <a:p>
            <a:pPr marL="0" indent="0" algn="ctr">
              <a:spcBef>
                <a:spcPct val="0"/>
              </a:spcBef>
              <a:spcAft>
                <a:spcPct val="0"/>
              </a:spcAft>
              <a:buFont typeface="Georgia" pitchFamily="18" charset="0"/>
              <a:buNone/>
            </a:pPr>
            <a:endParaRPr lang="ru-RU" sz="2400" b="1" smtClean="0">
              <a:latin typeface="Monotype Corsiva" pitchFamily="66" charset="0"/>
            </a:endParaRPr>
          </a:p>
        </p:txBody>
      </p:sp>
      <p:sp>
        <p:nvSpPr>
          <p:cNvPr id="20483" name="AutoShape 2" descr="Картинки по запросу гугл лого"/>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Trebuchet MS" pitchFamily="34" charset="0"/>
            </a:endParaRPr>
          </a:p>
        </p:txBody>
      </p:sp>
      <p:pic>
        <p:nvPicPr>
          <p:cNvPr id="20484" name="Рисунок 3"/>
          <p:cNvPicPr>
            <a:picLocks noChangeAspect="1"/>
          </p:cNvPicPr>
          <p:nvPr/>
        </p:nvPicPr>
        <p:blipFill>
          <a:blip r:embed="rId2" cstate="print"/>
          <a:srcRect/>
          <a:stretch>
            <a:fillRect/>
          </a:stretch>
        </p:blipFill>
        <p:spPr bwMode="auto">
          <a:xfrm>
            <a:off x="611188" y="4883150"/>
            <a:ext cx="1652587" cy="1652588"/>
          </a:xfrm>
          <a:prstGeom prst="rect">
            <a:avLst/>
          </a:prstGeom>
          <a:noFill/>
          <a:ln w="9525">
            <a:noFill/>
            <a:miter lim="800000"/>
            <a:headEnd/>
            <a:tailEnd/>
          </a:ln>
        </p:spPr>
      </p:pic>
      <p:pic>
        <p:nvPicPr>
          <p:cNvPr id="20485" name="Рисунок 6"/>
          <p:cNvPicPr>
            <a:picLocks noChangeAspect="1"/>
          </p:cNvPicPr>
          <p:nvPr/>
        </p:nvPicPr>
        <p:blipFill>
          <a:blip r:embed="rId3" cstate="print"/>
          <a:srcRect/>
          <a:stretch>
            <a:fillRect/>
          </a:stretch>
        </p:blipFill>
        <p:spPr bwMode="auto">
          <a:xfrm>
            <a:off x="3092450" y="4883150"/>
            <a:ext cx="3103563" cy="1652588"/>
          </a:xfrm>
          <a:prstGeom prst="rect">
            <a:avLst/>
          </a:prstGeom>
          <a:noFill/>
          <a:ln w="9525">
            <a:noFill/>
            <a:miter lim="800000"/>
            <a:headEnd/>
            <a:tailEnd/>
          </a:ln>
        </p:spPr>
      </p:pic>
      <p:pic>
        <p:nvPicPr>
          <p:cNvPr id="20486" name="Рисунок 7"/>
          <p:cNvPicPr>
            <a:picLocks noChangeAspect="1"/>
          </p:cNvPicPr>
          <p:nvPr/>
        </p:nvPicPr>
        <p:blipFill>
          <a:blip r:embed="rId4" cstate="print"/>
          <a:srcRect/>
          <a:stretch>
            <a:fillRect/>
          </a:stretch>
        </p:blipFill>
        <p:spPr bwMode="auto">
          <a:xfrm>
            <a:off x="6875463" y="4883150"/>
            <a:ext cx="1657350" cy="16557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ъект 2"/>
          <p:cNvSpPr>
            <a:spLocks noGrp="1"/>
          </p:cNvSpPr>
          <p:nvPr>
            <p:ph sz="quarter" idx="13"/>
          </p:nvPr>
        </p:nvSpPr>
        <p:spPr>
          <a:xfrm>
            <a:off x="395288" y="404813"/>
            <a:ext cx="8424862" cy="6192837"/>
          </a:xfrm>
        </p:spPr>
        <p:txBody>
          <a:bodyPr/>
          <a:lstStyle/>
          <a:p>
            <a:pPr marL="0" indent="0" algn="just">
              <a:spcBef>
                <a:spcPct val="0"/>
              </a:spcBef>
              <a:spcAft>
                <a:spcPct val="0"/>
              </a:spcAft>
              <a:buFont typeface="Georgia" pitchFamily="18" charset="0"/>
              <a:buNone/>
            </a:pPr>
            <a:r>
              <a:rPr lang="ru-RU" sz="2400" b="1" smtClean="0">
                <a:latin typeface="Monotype Corsiva" pitchFamily="66" charset="0"/>
              </a:rPr>
              <a:t>Легенды о секте самоубийц и параноидально-мистическая эстетика пошли у депрессивных подростков на ура.</a:t>
            </a:r>
          </a:p>
          <a:p>
            <a:pPr marL="0" indent="0" algn="just">
              <a:spcBef>
                <a:spcPct val="0"/>
              </a:spcBef>
              <a:spcAft>
                <a:spcPct val="0"/>
              </a:spcAft>
              <a:buFont typeface="Georgia" pitchFamily="18" charset="0"/>
              <a:buNone/>
            </a:pPr>
            <a:r>
              <a:rPr lang="ru-RU" sz="2400" b="1" smtClean="0">
                <a:latin typeface="Monotype Corsiva" pitchFamily="66" charset="0"/>
              </a:rPr>
              <a:t>Всё это быстро трансформировалось в ARG, игру в альтернативной реальности. Ключевым аспектом ARG является принцип TINAG (this is not a game — «это не игра») — участник должен до конца сомневаться в игровом характере происходящего</a:t>
            </a:r>
          </a:p>
          <a:p>
            <a:pPr marL="0" indent="0" algn="just">
              <a:spcBef>
                <a:spcPct val="0"/>
              </a:spcBef>
              <a:spcAft>
                <a:spcPct val="0"/>
              </a:spcAft>
              <a:buFont typeface="Georgia" pitchFamily="18" charset="0"/>
              <a:buNone/>
            </a:pPr>
            <a:r>
              <a:rPr lang="ru-RU" sz="2400" b="1" smtClean="0">
                <a:latin typeface="Monotype Corsiva" pitchFamily="66" charset="0"/>
              </a:rPr>
              <a:t>Создатели «групп смерти» совместили мифологию  с темой суицида и начали раздавать квесты подросткам. Задания — разгадать таинственные шифрограммы, сделать и прислать тематический фан-арт и сигны, найти определённый контент в Сети. И, наконец, прислать фотографии с изрезанными венами или организовать в Periscope прямую трансляцию собственного «самовыпила».</a:t>
            </a:r>
          </a:p>
          <a:p>
            <a:pPr marL="0" indent="0" algn="just">
              <a:spcBef>
                <a:spcPct val="0"/>
              </a:spcBef>
              <a:spcAft>
                <a:spcPct val="0"/>
              </a:spcAft>
              <a:buFont typeface="Georgia" pitchFamily="18" charset="0"/>
              <a:buNone/>
            </a:pPr>
            <a:r>
              <a:rPr lang="ru-RU" sz="2400" b="1" smtClean="0">
                <a:latin typeface="Monotype Corsiva" pitchFamily="66" charset="0"/>
              </a:rPr>
              <a:t>Известные «группы смерти» - f57, vεκρές ψυχές, «Море Китов», «Тихий Дом» </a:t>
            </a:r>
          </a:p>
        </p:txBody>
      </p:sp>
      <p:sp>
        <p:nvSpPr>
          <p:cNvPr id="21507" name="AutoShape 2" descr="Картинки по запросу гугл лого"/>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Trebuchet MS"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ъект 2"/>
          <p:cNvSpPr>
            <a:spLocks noGrp="1"/>
          </p:cNvSpPr>
          <p:nvPr>
            <p:ph sz="quarter" idx="13"/>
          </p:nvPr>
        </p:nvSpPr>
        <p:spPr>
          <a:xfrm>
            <a:off x="395288" y="160338"/>
            <a:ext cx="8424862" cy="6437312"/>
          </a:xfrm>
        </p:spPr>
        <p:txBody>
          <a:bodyPr/>
          <a:lstStyle/>
          <a:p>
            <a:pPr marL="0" indent="0" algn="just">
              <a:spcBef>
                <a:spcPct val="0"/>
              </a:spcBef>
              <a:spcAft>
                <a:spcPct val="0"/>
              </a:spcAft>
              <a:buFont typeface="Georgia" pitchFamily="18" charset="0"/>
              <a:buNone/>
            </a:pPr>
            <a:r>
              <a:rPr lang="ru-RU" sz="2400" b="1" smtClean="0">
                <a:latin typeface="Monotype Corsiva" pitchFamily="66" charset="0"/>
              </a:rPr>
              <a:t>Источник: </a:t>
            </a:r>
            <a:r>
              <a:rPr lang="en-US" sz="2400" b="1" smtClean="0">
                <a:latin typeface="Monotype Corsiva" pitchFamily="66" charset="0"/>
              </a:rPr>
              <a:t>http://ng72.ru</a:t>
            </a:r>
          </a:p>
          <a:p>
            <a:pPr marL="0" indent="0" algn="just">
              <a:spcBef>
                <a:spcPct val="0"/>
              </a:spcBef>
              <a:spcAft>
                <a:spcPct val="0"/>
              </a:spcAft>
              <a:buFont typeface="Georgia" pitchFamily="18" charset="0"/>
              <a:buNone/>
            </a:pPr>
            <a:r>
              <a:rPr lang="ru-RU" sz="1400" b="1" smtClean="0">
                <a:latin typeface="Monotype Corsiva" pitchFamily="66" charset="0"/>
              </a:rPr>
              <a:t>Тюменские следователи возбудили уголовное дело по случаю гибели 12-летней девочки, упавшей с высоты. Тело ребенка нашли под окнами дома по улице 50 лет Октября вчера, 21 декабря. Правоохранительные органы придерживаются версии о доведении девочки до суицида, они возбудили дело по статье «доведение до самоубийства». Кто виноват в смерти школьницы пока неизвестно, но многие тюменцы связывают этот случай с двумя предыдущими, которые случились также в декабре.  Характер всех трех смертей одинаковый - все школьницы погибли, упав с высоты. По мнению горожан, виной всему так называемые «группы смерти», в которых пропагандируются депрессивные настроения. Вступив в подобные сообщества дети, как правило попадают под влияние неизвестных, которые подталкивают их на необдуманные решения. </a:t>
            </a:r>
          </a:p>
          <a:p>
            <a:pPr marL="0" indent="0" algn="just">
              <a:spcBef>
                <a:spcPct val="0"/>
              </a:spcBef>
              <a:spcAft>
                <a:spcPct val="0"/>
              </a:spcAft>
              <a:buFont typeface="Georgia" pitchFamily="18" charset="0"/>
              <a:buNone/>
            </a:pPr>
            <a:r>
              <a:rPr lang="ru-RU" sz="1400" b="1" smtClean="0">
                <a:latin typeface="Monotype Corsiva" pitchFamily="66" charset="0"/>
              </a:rPr>
              <a:t>Это не первый подобный случай с начала декабря в Тюмени. 2 декабря на улице Широтной насмерть разбилась 13-летняя девочка. А 13 декабря под окнами дома по улице Ямской нашли тело 14-летней школьницы. Девочка упала с высоты и погибла. </a:t>
            </a:r>
          </a:p>
          <a:p>
            <a:pPr marL="0" indent="0" algn="just">
              <a:spcBef>
                <a:spcPct val="0"/>
              </a:spcBef>
              <a:spcAft>
                <a:spcPct val="0"/>
              </a:spcAft>
              <a:buFont typeface="Georgia" pitchFamily="18" charset="0"/>
              <a:buNone/>
            </a:pPr>
            <a:r>
              <a:rPr lang="ru-RU" sz="1600" b="1" smtClean="0">
                <a:latin typeface="Monotype Corsiva" pitchFamily="66" charset="0"/>
              </a:rPr>
              <a:t>Школьница из Тобольска, выжившая после попытки суицида, помогла следователям выйти на администратора так называемых «групп смерти» Филиппа Будейкина, известного в соцсетях как Филипп Лис.</a:t>
            </a:r>
          </a:p>
          <a:p>
            <a:pPr marL="0" indent="0" algn="just">
              <a:spcBef>
                <a:spcPct val="0"/>
              </a:spcBef>
              <a:spcAft>
                <a:spcPct val="0"/>
              </a:spcAft>
              <a:buFont typeface="Georgia" pitchFamily="18" charset="0"/>
              <a:buNone/>
            </a:pPr>
            <a:r>
              <a:rPr lang="ru-RU" sz="1600" b="1" smtClean="0">
                <a:latin typeface="Monotype Corsiva" pitchFamily="66" charset="0"/>
              </a:rPr>
              <a:t>Девушка рассказала полицейским о мощном психологическом давлении, которому подвергалась со стороны администратора несколько месяцев. Школьница совершила попытку суицида, но, к счастью, выжила.</a:t>
            </a:r>
          </a:p>
          <a:p>
            <a:pPr marL="0" indent="0" algn="just">
              <a:spcBef>
                <a:spcPct val="0"/>
              </a:spcBef>
              <a:spcAft>
                <a:spcPct val="0"/>
              </a:spcAft>
              <a:buFont typeface="Georgia" pitchFamily="18" charset="0"/>
              <a:buNone/>
            </a:pPr>
            <a:r>
              <a:rPr lang="ru-RU" sz="1600" b="1" smtClean="0">
                <a:latin typeface="Monotype Corsiva" pitchFamily="66" charset="0"/>
              </a:rPr>
              <a:t>В ходе расследования было установлено, что администратор группы Будейкин в закрытых группах во «ВКонтакте» пропагандировал суицидальное поведение и провоцировал подростков на сведение счетов с жизнью. Сейчас полиция пытается выяснить личности всех пострадавших детей. Источник </a:t>
            </a:r>
            <a:r>
              <a:rPr lang="en-US" sz="1600" b="1" smtClean="0">
                <a:latin typeface="Monotype Corsiva" pitchFamily="66" charset="0"/>
              </a:rPr>
              <a:t>Ura.ru</a:t>
            </a:r>
            <a:endParaRPr lang="ru-RU" sz="1600" b="1" smtClean="0">
              <a:latin typeface="Monotype Corsiva" pitchFamily="66" charset="0"/>
            </a:endParaRPr>
          </a:p>
        </p:txBody>
      </p:sp>
      <p:sp>
        <p:nvSpPr>
          <p:cNvPr id="22531" name="AutoShape 2" descr="Картинки по запросу гугл лого"/>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Trebuchet MS" pitchFamily="34" charset="0"/>
            </a:endParaRPr>
          </a:p>
        </p:txBody>
      </p:sp>
      <p:pic>
        <p:nvPicPr>
          <p:cNvPr id="22532" name="Рисунок 1"/>
          <p:cNvPicPr>
            <a:picLocks noChangeAspect="1"/>
          </p:cNvPicPr>
          <p:nvPr/>
        </p:nvPicPr>
        <p:blipFill>
          <a:blip r:embed="rId2" cstate="print"/>
          <a:srcRect/>
          <a:stretch>
            <a:fillRect/>
          </a:stretch>
        </p:blipFill>
        <p:spPr bwMode="auto">
          <a:xfrm>
            <a:off x="3276600" y="5032375"/>
            <a:ext cx="3240088" cy="18256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288" y="476250"/>
            <a:ext cx="8353425" cy="6121400"/>
          </a:xfrm>
        </p:spPr>
        <p:txBody>
          <a:bodyPr rtlCol="0">
            <a:noAutofit/>
          </a:bodyPr>
          <a:lstStyle/>
          <a:p>
            <a:pPr marL="45720" indent="0" fontAlgn="auto">
              <a:buClr>
                <a:schemeClr val="accent6">
                  <a:lumMod val="75000"/>
                </a:schemeClr>
              </a:buClr>
              <a:buFont typeface="Georgia" pitchFamily="18" charset="0"/>
              <a:buNone/>
              <a:defRPr/>
            </a:pPr>
            <a:r>
              <a:rPr lang="ru-RU" sz="2100" b="1" dirty="0" smtClean="0">
                <a:solidFill>
                  <a:schemeClr val="tx1">
                    <a:lumMod val="75000"/>
                    <a:lumOff val="25000"/>
                  </a:schemeClr>
                </a:solidFill>
                <a:latin typeface="Monotype Corsiva" panose="03010101010201010101" pitchFamily="66" charset="0"/>
              </a:rPr>
              <a:t>НА </a:t>
            </a:r>
            <a:r>
              <a:rPr lang="ru-RU" sz="2100" b="1" dirty="0">
                <a:solidFill>
                  <a:schemeClr val="tx1">
                    <a:lumMod val="75000"/>
                    <a:lumOff val="25000"/>
                  </a:schemeClr>
                </a:solidFill>
                <a:latin typeface="Monotype Corsiva" panose="03010101010201010101" pitchFamily="66" charset="0"/>
              </a:rPr>
              <a:t>ЧТО СЛЕДУЕТ ОБРАТИТЬ ВНИМАНИЕ: </a:t>
            </a:r>
            <a:r>
              <a:rPr lang="ru-RU" sz="2100" dirty="0">
                <a:solidFill>
                  <a:schemeClr val="tx1">
                    <a:lumMod val="75000"/>
                    <a:lumOff val="25000"/>
                  </a:schemeClr>
                </a:solidFill>
                <a:latin typeface="Monotype Corsiva" panose="03010101010201010101" pitchFamily="66" charset="0"/>
              </a:rPr>
              <a:t/>
            </a:r>
            <a:br>
              <a:rPr lang="ru-RU" sz="2100" dirty="0">
                <a:solidFill>
                  <a:schemeClr val="tx1">
                    <a:lumMod val="75000"/>
                    <a:lumOff val="25000"/>
                  </a:schemeClr>
                </a:solidFill>
                <a:latin typeface="Monotype Corsiva" panose="03010101010201010101" pitchFamily="66" charset="0"/>
              </a:rPr>
            </a:br>
            <a:r>
              <a:rPr lang="ru-RU" sz="2100" dirty="0">
                <a:solidFill>
                  <a:schemeClr val="tx1">
                    <a:lumMod val="75000"/>
                    <a:lumOff val="25000"/>
                  </a:schemeClr>
                </a:solidFill>
                <a:latin typeface="Monotype Corsiva" panose="03010101010201010101" pitchFamily="66" charset="0"/>
              </a:rPr>
              <a:t>1. Подросток не высыпается, даже если рано ложится спать. Проследите, спит ли ваш ребенок в ранние утренние часы. </a:t>
            </a:r>
            <a:br>
              <a:rPr lang="ru-RU" sz="2100" dirty="0">
                <a:solidFill>
                  <a:schemeClr val="tx1">
                    <a:lumMod val="75000"/>
                    <a:lumOff val="25000"/>
                  </a:schemeClr>
                </a:solidFill>
                <a:latin typeface="Monotype Corsiva" panose="03010101010201010101" pitchFamily="66" charset="0"/>
              </a:rPr>
            </a:br>
            <a:r>
              <a:rPr lang="ru-RU" sz="2100" dirty="0">
                <a:solidFill>
                  <a:schemeClr val="tx1">
                    <a:lumMod val="75000"/>
                    <a:lumOff val="25000"/>
                  </a:schemeClr>
                </a:solidFill>
                <a:latin typeface="Monotype Corsiva" panose="03010101010201010101" pitchFamily="66" charset="0"/>
              </a:rPr>
              <a:t>2. Рисует китов, бабочек, единорогов. </a:t>
            </a:r>
            <a:br>
              <a:rPr lang="ru-RU" sz="2100" dirty="0">
                <a:solidFill>
                  <a:schemeClr val="tx1">
                    <a:lumMod val="75000"/>
                    <a:lumOff val="25000"/>
                  </a:schemeClr>
                </a:solidFill>
                <a:latin typeface="Monotype Corsiva" panose="03010101010201010101" pitchFamily="66" charset="0"/>
              </a:rPr>
            </a:br>
            <a:r>
              <a:rPr lang="ru-RU" sz="2100" dirty="0">
                <a:solidFill>
                  <a:schemeClr val="tx1">
                    <a:lumMod val="75000"/>
                    <a:lumOff val="25000"/>
                  </a:schemeClr>
                </a:solidFill>
                <a:latin typeface="Monotype Corsiva" panose="03010101010201010101" pitchFamily="66" charset="0"/>
              </a:rPr>
              <a:t>3. Состоит в группах, содержащих в названии следующее: "Киты плывут вверх", "Разбуди меня в 4.20", f57, f58, "</a:t>
            </a:r>
            <a:r>
              <a:rPr lang="ru-RU" sz="2100" dirty="0" err="1">
                <a:solidFill>
                  <a:schemeClr val="tx1">
                    <a:lumMod val="75000"/>
                    <a:lumOff val="25000"/>
                  </a:schemeClr>
                </a:solidFill>
                <a:latin typeface="Monotype Corsiva" panose="03010101010201010101" pitchFamily="66" charset="0"/>
              </a:rPr>
              <a:t>Тихийдом</a:t>
            </a:r>
            <a:r>
              <a:rPr lang="ru-RU" sz="2100" dirty="0">
                <a:solidFill>
                  <a:schemeClr val="tx1">
                    <a:lumMod val="75000"/>
                    <a:lumOff val="25000"/>
                  </a:schemeClr>
                </a:solidFill>
                <a:latin typeface="Monotype Corsiva" panose="03010101010201010101" pitchFamily="66" charset="0"/>
              </a:rPr>
              <a:t>", "</a:t>
            </a:r>
            <a:r>
              <a:rPr lang="ru-RU" sz="2100" dirty="0" err="1">
                <a:solidFill>
                  <a:schemeClr val="tx1">
                    <a:lumMod val="75000"/>
                    <a:lumOff val="25000"/>
                  </a:schemeClr>
                </a:solidFill>
                <a:latin typeface="Monotype Corsiva" panose="03010101010201010101" pitchFamily="66" charset="0"/>
              </a:rPr>
              <a:t>Рина</a:t>
            </a:r>
            <a:r>
              <a:rPr lang="ru-RU" sz="2100" dirty="0">
                <a:solidFill>
                  <a:schemeClr val="tx1">
                    <a:lumMod val="75000"/>
                    <a:lumOff val="25000"/>
                  </a:schemeClr>
                </a:solidFill>
                <a:latin typeface="Monotype Corsiva" panose="03010101010201010101" pitchFamily="66" charset="0"/>
              </a:rPr>
              <a:t> ", "</a:t>
            </a:r>
            <a:r>
              <a:rPr lang="ru-RU" sz="2100" dirty="0" err="1">
                <a:solidFill>
                  <a:schemeClr val="tx1">
                    <a:lumMod val="75000"/>
                    <a:lumOff val="25000"/>
                  </a:schemeClr>
                </a:solidFill>
                <a:latin typeface="Monotype Corsiva" panose="03010101010201010101" pitchFamily="66" charset="0"/>
              </a:rPr>
              <a:t>Няпока</a:t>
            </a:r>
            <a:r>
              <a:rPr lang="ru-RU" sz="2100" dirty="0">
                <a:solidFill>
                  <a:schemeClr val="tx1">
                    <a:lumMod val="75000"/>
                    <a:lumOff val="25000"/>
                  </a:schemeClr>
                </a:solidFill>
                <a:latin typeface="Monotype Corsiva" panose="03010101010201010101" pitchFamily="66" charset="0"/>
              </a:rPr>
              <a:t>", "Море китов", "50 дней до моего..." </a:t>
            </a:r>
            <a:r>
              <a:rPr lang="ru-RU" sz="2100" dirty="0" err="1">
                <a:solidFill>
                  <a:schemeClr val="tx1">
                    <a:lumMod val="75000"/>
                    <a:lumOff val="25000"/>
                  </a:schemeClr>
                </a:solidFill>
                <a:latin typeface="Monotype Corsiva" panose="03010101010201010101" pitchFamily="66" charset="0"/>
              </a:rPr>
              <a:t>хэштеги</a:t>
            </a:r>
            <a:r>
              <a:rPr lang="ru-RU" sz="2100" dirty="0">
                <a:solidFill>
                  <a:schemeClr val="tx1">
                    <a:lumMod val="75000"/>
                    <a:lumOff val="25000"/>
                  </a:schemeClr>
                </a:solidFill>
                <a:latin typeface="Monotype Corsiva" panose="03010101010201010101" pitchFamily="66" charset="0"/>
              </a:rPr>
              <a:t> : </a:t>
            </a:r>
            <a:r>
              <a:rPr lang="ru-RU" sz="2100" dirty="0" err="1">
                <a:solidFill>
                  <a:schemeClr val="tx1">
                    <a:lumMod val="75000"/>
                    <a:lumOff val="25000"/>
                  </a:schemeClr>
                </a:solidFill>
                <a:latin typeface="Monotype Corsiva" panose="03010101010201010101" pitchFamily="66" charset="0"/>
              </a:rPr>
              <a:t>домкитов</a:t>
            </a:r>
            <a:r>
              <a:rPr lang="ru-RU" sz="2100" dirty="0">
                <a:solidFill>
                  <a:schemeClr val="tx1">
                    <a:lumMod val="75000"/>
                    <a:lumOff val="25000"/>
                  </a:schemeClr>
                </a:solidFill>
                <a:latin typeface="Monotype Corsiva" panose="03010101010201010101" pitchFamily="66" charset="0"/>
              </a:rPr>
              <a:t>, </a:t>
            </a:r>
            <a:r>
              <a:rPr lang="ru-RU" sz="2100" dirty="0" err="1">
                <a:solidFill>
                  <a:schemeClr val="tx1">
                    <a:lumMod val="75000"/>
                    <a:lumOff val="25000"/>
                  </a:schemeClr>
                </a:solidFill>
                <a:latin typeface="Monotype Corsiva" panose="03010101010201010101" pitchFamily="66" charset="0"/>
              </a:rPr>
              <a:t>млечныйпуть</a:t>
            </a:r>
            <a:r>
              <a:rPr lang="ru-RU" sz="2100" dirty="0">
                <a:solidFill>
                  <a:schemeClr val="tx1">
                    <a:lumMod val="75000"/>
                    <a:lumOff val="25000"/>
                  </a:schemeClr>
                </a:solidFill>
                <a:latin typeface="Monotype Corsiva" panose="03010101010201010101" pitchFamily="66" charset="0"/>
              </a:rPr>
              <a:t>, 150звёзд, ff33, d28, </a:t>
            </a:r>
            <a:r>
              <a:rPr lang="ru-RU" sz="2100" dirty="0" err="1">
                <a:solidFill>
                  <a:schemeClr val="tx1">
                    <a:lumMod val="75000"/>
                    <a:lumOff val="25000"/>
                  </a:schemeClr>
                </a:solidFill>
                <a:latin typeface="Monotype Corsiva" panose="03010101010201010101" pitchFamily="66" charset="0"/>
              </a:rPr>
              <a:t>хочувигру</a:t>
            </a:r>
            <a:r>
              <a:rPr lang="ru-RU" sz="2100" dirty="0">
                <a:solidFill>
                  <a:schemeClr val="tx1">
                    <a:lumMod val="75000"/>
                    <a:lumOff val="25000"/>
                  </a:schemeClr>
                </a:solidFill>
                <a:latin typeface="Monotype Corsiva" panose="03010101010201010101" pitchFamily="66" charset="0"/>
              </a:rPr>
              <a:t>. </a:t>
            </a:r>
            <a:br>
              <a:rPr lang="ru-RU" sz="2100" dirty="0">
                <a:solidFill>
                  <a:schemeClr val="tx1">
                    <a:lumMod val="75000"/>
                    <a:lumOff val="25000"/>
                  </a:schemeClr>
                </a:solidFill>
                <a:latin typeface="Monotype Corsiva" panose="03010101010201010101" pitchFamily="66" charset="0"/>
              </a:rPr>
            </a:br>
            <a:r>
              <a:rPr lang="ru-RU" sz="2100" dirty="0">
                <a:solidFill>
                  <a:schemeClr val="tx1">
                    <a:lumMod val="75000"/>
                    <a:lumOff val="25000"/>
                  </a:schemeClr>
                </a:solidFill>
                <a:latin typeface="Monotype Corsiva" panose="03010101010201010101" pitchFamily="66" charset="0"/>
              </a:rPr>
              <a:t>4. Закрыл </a:t>
            </a:r>
            <a:r>
              <a:rPr lang="ru-RU" sz="2100" dirty="0" err="1">
                <a:solidFill>
                  <a:schemeClr val="tx1">
                    <a:lumMod val="75000"/>
                    <a:lumOff val="25000"/>
                  </a:schemeClr>
                </a:solidFill>
                <a:latin typeface="Monotype Corsiva" panose="03010101010201010101" pitchFamily="66" charset="0"/>
              </a:rPr>
              <a:t>ВКонтакте</a:t>
            </a:r>
            <a:r>
              <a:rPr lang="ru-RU" sz="2100" dirty="0">
                <a:solidFill>
                  <a:schemeClr val="tx1">
                    <a:lumMod val="75000"/>
                    <a:lumOff val="25000"/>
                  </a:schemeClr>
                </a:solidFill>
                <a:latin typeface="Monotype Corsiva" panose="03010101010201010101" pitchFamily="66" charset="0"/>
              </a:rPr>
              <a:t> доступ к подробной информации. В переписке с друзьями (на личной стене) есть фразы "разбуди меня в 4.20", "я в игре". Опасно, если на стене появляются цифры, начиная от 50 и меньше. </a:t>
            </a:r>
            <a:br>
              <a:rPr lang="ru-RU" sz="2100" dirty="0">
                <a:solidFill>
                  <a:schemeClr val="tx1">
                    <a:lumMod val="75000"/>
                    <a:lumOff val="25000"/>
                  </a:schemeClr>
                </a:solidFill>
                <a:latin typeface="Monotype Corsiva" panose="03010101010201010101" pitchFamily="66" charset="0"/>
              </a:rPr>
            </a:br>
            <a:r>
              <a:rPr lang="ru-RU" sz="2100" dirty="0">
                <a:solidFill>
                  <a:schemeClr val="tx1">
                    <a:lumMod val="75000"/>
                    <a:lumOff val="25000"/>
                  </a:schemeClr>
                </a:solidFill>
                <a:latin typeface="Monotype Corsiva" panose="03010101010201010101" pitchFamily="66" charset="0"/>
              </a:rPr>
              <a:t>5. Переписывается в </a:t>
            </a:r>
            <a:r>
              <a:rPr lang="ru-RU" sz="2100" dirty="0" err="1">
                <a:solidFill>
                  <a:schemeClr val="tx1">
                    <a:lumMod val="75000"/>
                    <a:lumOff val="25000"/>
                  </a:schemeClr>
                </a:solidFill>
                <a:latin typeface="Monotype Corsiva" panose="03010101010201010101" pitchFamily="66" charset="0"/>
              </a:rPr>
              <a:t>вайбере</a:t>
            </a:r>
            <a:r>
              <a:rPr lang="ru-RU" sz="2100" dirty="0">
                <a:solidFill>
                  <a:schemeClr val="tx1">
                    <a:lumMod val="75000"/>
                    <a:lumOff val="25000"/>
                  </a:schemeClr>
                </a:solidFill>
                <a:latin typeface="Monotype Corsiva" panose="03010101010201010101" pitchFamily="66" charset="0"/>
              </a:rPr>
              <a:t> (и др. мессенджерах) с незнакомыми людьми, которые дают странные распоряжения. </a:t>
            </a:r>
            <a:br>
              <a:rPr lang="ru-RU" sz="2100" dirty="0">
                <a:solidFill>
                  <a:schemeClr val="tx1">
                    <a:lumMod val="75000"/>
                    <a:lumOff val="25000"/>
                  </a:schemeClr>
                </a:solidFill>
                <a:latin typeface="Monotype Corsiva" panose="03010101010201010101" pitchFamily="66" charset="0"/>
              </a:rPr>
            </a:br>
            <a:r>
              <a:rPr lang="ru-RU" sz="2100" dirty="0">
                <a:solidFill>
                  <a:schemeClr val="tx1">
                    <a:lumMod val="75000"/>
                    <a:lumOff val="25000"/>
                  </a:schemeClr>
                </a:solidFill>
                <a:latin typeface="Monotype Corsiva" panose="03010101010201010101" pitchFamily="66" charset="0"/>
              </a:rPr>
              <a:t>ПОДОЗРИТЕЛЬНЫЕ ХЕШ-теги: </a:t>
            </a:r>
            <a:br>
              <a:rPr lang="ru-RU" sz="2100" dirty="0">
                <a:solidFill>
                  <a:schemeClr val="tx1">
                    <a:lumMod val="75000"/>
                    <a:lumOff val="25000"/>
                  </a:schemeClr>
                </a:solidFill>
                <a:latin typeface="Monotype Corsiva" panose="03010101010201010101" pitchFamily="66" charset="0"/>
              </a:rPr>
            </a:br>
            <a:r>
              <a:rPr lang="ru-RU" sz="2100" dirty="0">
                <a:solidFill>
                  <a:schemeClr val="tx1">
                    <a:lumMod val="95000"/>
                    <a:lumOff val="5000"/>
                  </a:schemeClr>
                </a:solidFill>
                <a:latin typeface="Monotype Corsiva" panose="03010101010201010101" pitchFamily="66" charset="0"/>
                <a:hlinkClick r:id="rId2"/>
              </a:rPr>
              <a:t>#f53</a:t>
            </a:r>
            <a:r>
              <a:rPr lang="ru-RU" sz="2100" dirty="0">
                <a:solidFill>
                  <a:schemeClr val="tx1">
                    <a:lumMod val="95000"/>
                    <a:lumOff val="5000"/>
                  </a:schemeClr>
                </a:solidFill>
                <a:latin typeface="Monotype Corsiva" panose="03010101010201010101" pitchFamily="66" charset="0"/>
              </a:rPr>
              <a:t> </a:t>
            </a:r>
            <a:r>
              <a:rPr lang="ru-RU" sz="2100" dirty="0">
                <a:solidFill>
                  <a:schemeClr val="tx1">
                    <a:lumMod val="95000"/>
                    <a:lumOff val="5000"/>
                  </a:schemeClr>
                </a:solidFill>
                <a:latin typeface="Monotype Corsiva" panose="03010101010201010101" pitchFamily="66" charset="0"/>
                <a:hlinkClick r:id="rId3"/>
              </a:rPr>
              <a:t>#f57</a:t>
            </a:r>
            <a:r>
              <a:rPr lang="ru-RU" sz="2100" dirty="0">
                <a:solidFill>
                  <a:schemeClr val="tx1">
                    <a:lumMod val="95000"/>
                    <a:lumOff val="5000"/>
                  </a:schemeClr>
                </a:solidFill>
                <a:latin typeface="Monotype Corsiva" panose="03010101010201010101" pitchFamily="66" charset="0"/>
              </a:rPr>
              <a:t> </a:t>
            </a:r>
            <a:r>
              <a:rPr lang="ru-RU" sz="2100" dirty="0">
                <a:solidFill>
                  <a:schemeClr val="tx1">
                    <a:lumMod val="95000"/>
                    <a:lumOff val="5000"/>
                  </a:schemeClr>
                </a:solidFill>
                <a:latin typeface="Monotype Corsiva" panose="03010101010201010101" pitchFamily="66" charset="0"/>
                <a:hlinkClick r:id="rId4"/>
              </a:rPr>
              <a:t>#f58</a:t>
            </a:r>
            <a:r>
              <a:rPr lang="ru-RU" sz="2100" dirty="0">
                <a:solidFill>
                  <a:schemeClr val="tx1">
                    <a:lumMod val="95000"/>
                    <a:lumOff val="5000"/>
                  </a:schemeClr>
                </a:solidFill>
                <a:latin typeface="Monotype Corsiva" panose="03010101010201010101" pitchFamily="66" charset="0"/>
              </a:rPr>
              <a:t> </a:t>
            </a:r>
            <a:r>
              <a:rPr lang="ru-RU" sz="2100" dirty="0">
                <a:solidFill>
                  <a:schemeClr val="tx1">
                    <a:lumMod val="95000"/>
                    <a:lumOff val="5000"/>
                  </a:schemeClr>
                </a:solidFill>
                <a:latin typeface="Monotype Corsiva" panose="03010101010201010101" pitchFamily="66" charset="0"/>
                <a:hlinkClick r:id="rId5"/>
              </a:rPr>
              <a:t>#d28</a:t>
            </a:r>
            <a:r>
              <a:rPr lang="ru-RU" sz="2100" dirty="0">
                <a:solidFill>
                  <a:schemeClr val="tx1">
                    <a:lumMod val="95000"/>
                    <a:lumOff val="5000"/>
                  </a:schemeClr>
                </a:solidFill>
                <a:latin typeface="Monotype Corsiva" panose="03010101010201010101" pitchFamily="66" charset="0"/>
              </a:rPr>
              <a:t> </a:t>
            </a:r>
            <a:r>
              <a:rPr lang="ru-RU" sz="2100" dirty="0">
                <a:solidFill>
                  <a:schemeClr val="tx1">
                    <a:lumMod val="95000"/>
                    <a:lumOff val="5000"/>
                  </a:schemeClr>
                </a:solidFill>
                <a:latin typeface="Monotype Corsiva" panose="03010101010201010101" pitchFamily="66" charset="0"/>
                <a:hlinkClick r:id="rId6"/>
              </a:rPr>
              <a:t>#</a:t>
            </a:r>
            <a:r>
              <a:rPr lang="ru-RU" sz="2100" dirty="0" err="1">
                <a:solidFill>
                  <a:schemeClr val="tx1">
                    <a:lumMod val="95000"/>
                    <a:lumOff val="5000"/>
                  </a:schemeClr>
                </a:solidFill>
                <a:latin typeface="Monotype Corsiva" panose="03010101010201010101" pitchFamily="66" charset="0"/>
                <a:hlinkClick r:id="rId6"/>
              </a:rPr>
              <a:t>морекитов</a:t>
            </a:r>
            <a:r>
              <a:rPr lang="ru-RU" sz="2100" dirty="0">
                <a:solidFill>
                  <a:schemeClr val="tx1">
                    <a:lumMod val="95000"/>
                    <a:lumOff val="5000"/>
                  </a:schemeClr>
                </a:solidFill>
                <a:latin typeface="Monotype Corsiva" panose="03010101010201010101" pitchFamily="66" charset="0"/>
              </a:rPr>
              <a:t> </a:t>
            </a:r>
            <a:r>
              <a:rPr lang="ru-RU" sz="2100" dirty="0">
                <a:solidFill>
                  <a:schemeClr val="tx1">
                    <a:lumMod val="95000"/>
                    <a:lumOff val="5000"/>
                  </a:schemeClr>
                </a:solidFill>
                <a:latin typeface="Monotype Corsiva" panose="03010101010201010101" pitchFamily="66" charset="0"/>
                <a:hlinkClick r:id="rId7"/>
              </a:rPr>
              <a:t>#</a:t>
            </a:r>
            <a:r>
              <a:rPr lang="ru-RU" sz="2100" dirty="0" err="1">
                <a:solidFill>
                  <a:schemeClr val="tx1">
                    <a:lumMod val="95000"/>
                    <a:lumOff val="5000"/>
                  </a:schemeClr>
                </a:solidFill>
                <a:latin typeface="Monotype Corsiva" panose="03010101010201010101" pitchFamily="66" charset="0"/>
                <a:hlinkClick r:id="rId7"/>
              </a:rPr>
              <a:t>тихийдом</a:t>
            </a:r>
            <a:r>
              <a:rPr lang="ru-RU" sz="2100" dirty="0">
                <a:solidFill>
                  <a:schemeClr val="tx1">
                    <a:lumMod val="95000"/>
                    <a:lumOff val="5000"/>
                  </a:schemeClr>
                </a:solidFill>
                <a:latin typeface="Monotype Corsiva" panose="03010101010201010101" pitchFamily="66" charset="0"/>
              </a:rPr>
              <a:t> </a:t>
            </a:r>
            <a:r>
              <a:rPr lang="ru-RU" sz="2100" dirty="0">
                <a:solidFill>
                  <a:schemeClr val="tx1">
                    <a:lumMod val="95000"/>
                    <a:lumOff val="5000"/>
                  </a:schemeClr>
                </a:solidFill>
                <a:latin typeface="Monotype Corsiva" panose="03010101010201010101" pitchFamily="66" charset="0"/>
                <a:hlinkClick r:id="rId8"/>
              </a:rPr>
              <a:t>#</a:t>
            </a:r>
            <a:r>
              <a:rPr lang="ru-RU" sz="2100" dirty="0" err="1">
                <a:solidFill>
                  <a:schemeClr val="tx1">
                    <a:lumMod val="95000"/>
                    <a:lumOff val="5000"/>
                  </a:schemeClr>
                </a:solidFill>
                <a:latin typeface="Monotype Corsiva" panose="03010101010201010101" pitchFamily="66" charset="0"/>
                <a:hlinkClick r:id="rId8"/>
              </a:rPr>
              <a:t>хочувигру</a:t>
            </a:r>
            <a:r>
              <a:rPr lang="ru-RU" sz="2100" dirty="0" err="1">
                <a:solidFill>
                  <a:schemeClr val="tx1">
                    <a:lumMod val="95000"/>
                    <a:lumOff val="5000"/>
                  </a:schemeClr>
                </a:solidFill>
                <a:latin typeface="Monotype Corsiva" panose="03010101010201010101" pitchFamily="66" charset="0"/>
                <a:hlinkClick r:id="rId9"/>
              </a:rPr>
              <a:t>#млечныйпуть</a:t>
            </a:r>
            <a:r>
              <a:rPr lang="ru-RU" sz="2100" dirty="0">
                <a:solidFill>
                  <a:schemeClr val="tx1">
                    <a:lumMod val="95000"/>
                    <a:lumOff val="5000"/>
                  </a:schemeClr>
                </a:solidFill>
                <a:latin typeface="Monotype Corsiva" panose="03010101010201010101" pitchFamily="66" charset="0"/>
              </a:rPr>
              <a:t> </a:t>
            </a:r>
            <a:r>
              <a:rPr lang="ru-RU" sz="2100" dirty="0">
                <a:solidFill>
                  <a:schemeClr val="tx1">
                    <a:lumMod val="95000"/>
                    <a:lumOff val="5000"/>
                  </a:schemeClr>
                </a:solidFill>
                <a:latin typeface="Monotype Corsiva" panose="03010101010201010101" pitchFamily="66" charset="0"/>
                <a:hlinkClick r:id="rId10"/>
              </a:rPr>
              <a:t>#</a:t>
            </a:r>
            <a:r>
              <a:rPr lang="ru-RU" sz="2100" dirty="0" err="1">
                <a:solidFill>
                  <a:schemeClr val="tx1">
                    <a:lumMod val="95000"/>
                    <a:lumOff val="5000"/>
                  </a:schemeClr>
                </a:solidFill>
                <a:latin typeface="Monotype Corsiva" panose="03010101010201010101" pitchFamily="66" charset="0"/>
                <a:hlinkClick r:id="rId10"/>
              </a:rPr>
              <a:t>явигре</a:t>
            </a:r>
            <a:r>
              <a:rPr lang="ru-RU" sz="2100" dirty="0">
                <a:solidFill>
                  <a:schemeClr val="tx1">
                    <a:lumMod val="95000"/>
                    <a:lumOff val="5000"/>
                  </a:schemeClr>
                </a:solidFill>
                <a:latin typeface="Monotype Corsiva" panose="03010101010201010101" pitchFamily="66" charset="0"/>
              </a:rPr>
              <a:t> </a:t>
            </a:r>
            <a:r>
              <a:rPr lang="ru-RU" sz="2100" dirty="0">
                <a:solidFill>
                  <a:schemeClr val="tx1">
                    <a:lumMod val="75000"/>
                    <a:lumOff val="25000"/>
                  </a:schemeClr>
                </a:solidFill>
                <a:latin typeface="Monotype Corsiva" panose="03010101010201010101" pitchFamily="66" charset="0"/>
              </a:rPr>
              <a:t/>
            </a:r>
            <a:br>
              <a:rPr lang="ru-RU" sz="2100" dirty="0">
                <a:solidFill>
                  <a:schemeClr val="tx1">
                    <a:lumMod val="75000"/>
                    <a:lumOff val="25000"/>
                  </a:schemeClr>
                </a:solidFill>
                <a:latin typeface="Monotype Corsiva" panose="03010101010201010101" pitchFamily="66" charset="0"/>
              </a:rPr>
            </a:br>
            <a:r>
              <a:rPr lang="ru-RU" sz="2100" dirty="0">
                <a:solidFill>
                  <a:schemeClr val="tx1">
                    <a:lumMod val="75000"/>
                    <a:lumOff val="25000"/>
                  </a:schemeClr>
                </a:solidFill>
                <a:latin typeface="Monotype Corsiva" panose="03010101010201010101" pitchFamily="66" charset="0"/>
              </a:rPr>
              <a:t>Вы можете пройти по </a:t>
            </a:r>
            <a:r>
              <a:rPr lang="ru-RU" sz="2100" dirty="0" err="1">
                <a:solidFill>
                  <a:schemeClr val="tx1">
                    <a:lumMod val="75000"/>
                    <a:lumOff val="25000"/>
                  </a:schemeClr>
                </a:solidFill>
                <a:latin typeface="Monotype Corsiva" panose="03010101010201010101" pitchFamily="66" charset="0"/>
              </a:rPr>
              <a:t>хештегам</a:t>
            </a:r>
            <a:r>
              <a:rPr lang="ru-RU" sz="2100" dirty="0">
                <a:solidFill>
                  <a:schemeClr val="tx1">
                    <a:lumMod val="75000"/>
                    <a:lumOff val="25000"/>
                  </a:schemeClr>
                </a:solidFill>
                <a:latin typeface="Monotype Corsiva" panose="03010101010201010101" pitchFamily="66" charset="0"/>
              </a:rPr>
              <a:t> и убедиться, насколько это опасно. </a:t>
            </a:r>
            <a:endParaRPr lang="ru-RU" sz="2100" b="1" dirty="0">
              <a:solidFill>
                <a:schemeClr val="tx1">
                  <a:lumMod val="75000"/>
                  <a:lumOff val="25000"/>
                </a:schemeClr>
              </a:solidFill>
              <a:latin typeface="Monotype Corsiva" panose="03010101010201010101" pitchFamily="66" charset="0"/>
            </a:endParaRPr>
          </a:p>
        </p:txBody>
      </p:sp>
      <p:sp>
        <p:nvSpPr>
          <p:cNvPr id="23555" name="AutoShape 2" descr="Картинки по запросу гугл лого"/>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Trebuchet MS"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ъект 2"/>
          <p:cNvSpPr>
            <a:spLocks noGrp="1"/>
          </p:cNvSpPr>
          <p:nvPr>
            <p:ph sz="quarter" idx="13"/>
          </p:nvPr>
        </p:nvSpPr>
        <p:spPr>
          <a:xfrm>
            <a:off x="468313" y="731838"/>
            <a:ext cx="8351837" cy="5434012"/>
          </a:xfrm>
        </p:spPr>
        <p:txBody>
          <a:bodyPr/>
          <a:lstStyle/>
          <a:p>
            <a:pPr marL="44450" indent="0" algn="ctr">
              <a:spcBef>
                <a:spcPct val="0"/>
              </a:spcBef>
              <a:spcAft>
                <a:spcPct val="0"/>
              </a:spcAft>
              <a:buFont typeface="Georgia" pitchFamily="18" charset="0"/>
              <a:buNone/>
            </a:pPr>
            <a:r>
              <a:rPr lang="ru-RU" sz="6600" smtClean="0">
                <a:latin typeface="Monotype Corsiva" pitchFamily="66" charset="0"/>
              </a:rPr>
              <a:t>Все, что попадает в Интернет остается там навсегда!</a:t>
            </a:r>
          </a:p>
          <a:p>
            <a:pPr marL="44450" indent="0" algn="ctr">
              <a:spcBef>
                <a:spcPct val="0"/>
              </a:spcBef>
              <a:spcAft>
                <a:spcPct val="0"/>
              </a:spcAft>
              <a:buFont typeface="Georgia" pitchFamily="18" charset="0"/>
              <a:buNone/>
            </a:pPr>
            <a:r>
              <a:rPr lang="ru-RU" smtClean="0">
                <a:latin typeface="Monotype Corsiva" pitchFamily="66" charset="0"/>
              </a:rPr>
              <a:t>Многие люди не понимают, что информация, размещённая ими в социальных сетях, может быть найдена и использована кем угодно, не обязательно с благими намерениями. Информацию об участниках социальных сетей могут найти их работодатели, сборщики долгов, преступники и так далее.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ъект 2"/>
          <p:cNvSpPr>
            <a:spLocks noGrp="1"/>
          </p:cNvSpPr>
          <p:nvPr>
            <p:ph sz="quarter" idx="13"/>
          </p:nvPr>
        </p:nvSpPr>
        <p:spPr>
          <a:xfrm>
            <a:off x="395288" y="404813"/>
            <a:ext cx="8353425" cy="6048375"/>
          </a:xfrm>
        </p:spPr>
        <p:txBody>
          <a:bodyPr/>
          <a:lstStyle/>
          <a:p>
            <a:pPr marL="44450" indent="0" algn="ctr">
              <a:buFont typeface="Georgia" pitchFamily="18" charset="0"/>
              <a:buNone/>
            </a:pPr>
            <a:r>
              <a:rPr lang="ru-RU" sz="4000" b="1" smtClean="0">
                <a:latin typeface="Monotype Corsiva" pitchFamily="66" charset="0"/>
              </a:rPr>
              <a:t>Профилактика экстремисткой деятельности </a:t>
            </a:r>
          </a:p>
          <a:p>
            <a:pPr marL="44450" indent="0" algn="ctr">
              <a:buFont typeface="Georgia" pitchFamily="18" charset="0"/>
              <a:buNone/>
            </a:pPr>
            <a:r>
              <a:rPr lang="ru-RU" sz="4000" b="1" smtClean="0">
                <a:latin typeface="Monotype Corsiva" pitchFamily="66" charset="0"/>
              </a:rPr>
              <a:t>Экстремизм – приверженность крайним взглядам, методам действий</a:t>
            </a:r>
          </a:p>
          <a:p>
            <a:pPr marL="44450" indent="0" algn="just">
              <a:spcBef>
                <a:spcPct val="0"/>
              </a:spcBef>
              <a:spcAft>
                <a:spcPct val="0"/>
              </a:spcAft>
              <a:buFont typeface="Georgia" pitchFamily="18" charset="0"/>
              <a:buNone/>
            </a:pPr>
            <a:r>
              <a:rPr lang="ru-RU" sz="2000" b="1" smtClean="0">
                <a:latin typeface="Monotype Corsiva" pitchFamily="66" charset="0"/>
              </a:rPr>
              <a:t>В соответствии с законодательством РФ к экстремистской деятельности (экстремизму) относятся:</a:t>
            </a:r>
          </a:p>
          <a:p>
            <a:pPr marL="44450" indent="0" algn="just">
              <a:spcBef>
                <a:spcPct val="0"/>
              </a:spcBef>
              <a:spcAft>
                <a:spcPct val="0"/>
              </a:spcAft>
              <a:buFont typeface="Georgia" pitchFamily="18" charset="0"/>
              <a:buNone/>
            </a:pPr>
            <a:r>
              <a:rPr lang="ru-RU" sz="2000" b="1" smtClean="0">
                <a:latin typeface="Monotype Corsiva" pitchFamily="66" charset="0"/>
              </a:rPr>
              <a:t>насильственное изменение основ конституционного строя и нарушение целостности государства;</a:t>
            </a:r>
          </a:p>
          <a:p>
            <a:pPr marL="44450" indent="0" algn="just">
              <a:spcBef>
                <a:spcPct val="0"/>
              </a:spcBef>
              <a:spcAft>
                <a:spcPct val="0"/>
              </a:spcAft>
              <a:buFont typeface="Georgia" pitchFamily="18" charset="0"/>
              <a:buNone/>
            </a:pPr>
            <a:r>
              <a:rPr lang="ru-RU" sz="2000" b="1" smtClean="0">
                <a:latin typeface="Monotype Corsiva" pitchFamily="66" charset="0"/>
              </a:rPr>
              <a:t>публичное оправдание терроризма и иная террористическая деятельность;</a:t>
            </a:r>
          </a:p>
          <a:p>
            <a:pPr marL="44450" indent="0" algn="just">
              <a:spcBef>
                <a:spcPct val="0"/>
              </a:spcBef>
              <a:spcAft>
                <a:spcPct val="0"/>
              </a:spcAft>
              <a:buFont typeface="Georgia" pitchFamily="18" charset="0"/>
              <a:buNone/>
            </a:pPr>
            <a:r>
              <a:rPr lang="ru-RU" sz="2000" b="1" smtClean="0">
                <a:latin typeface="Monotype Corsiva" pitchFamily="66" charset="0"/>
              </a:rPr>
              <a:t>возбуждение социальной, расовой, национальной или религиозной розни;</a:t>
            </a:r>
          </a:p>
          <a:p>
            <a:pPr marL="44450" indent="0" algn="just">
              <a:spcBef>
                <a:spcPct val="0"/>
              </a:spcBef>
              <a:spcAft>
                <a:spcPct val="0"/>
              </a:spcAft>
              <a:buFont typeface="Georgia" pitchFamily="18" charset="0"/>
              <a:buNone/>
            </a:pPr>
            <a:r>
              <a:rPr lang="ru-RU" sz="2000" b="1" smtClean="0">
                <a:latin typeface="Monotype Corsiva" pitchFamily="66" charset="0"/>
              </a:rPr>
              <a:t>пропаганда исключительности, превосходства либо неполноценности человека по признаку его социальной, расовой, национальной, религиозной или языковой принадлежности или отношения к религии.</a:t>
            </a:r>
          </a:p>
        </p:txBody>
      </p:sp>
      <p:sp>
        <p:nvSpPr>
          <p:cNvPr id="24579" name="AutoShape 2" descr="Картинки по запросу гугл лого"/>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Trebuchet MS"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ъект 2"/>
          <p:cNvSpPr>
            <a:spLocks noGrp="1"/>
          </p:cNvSpPr>
          <p:nvPr>
            <p:ph sz="quarter" idx="13"/>
          </p:nvPr>
        </p:nvSpPr>
        <p:spPr>
          <a:xfrm>
            <a:off x="334963" y="333375"/>
            <a:ext cx="8353425" cy="6048375"/>
          </a:xfrm>
        </p:spPr>
        <p:txBody>
          <a:bodyPr/>
          <a:lstStyle/>
          <a:p>
            <a:pPr marL="44450" indent="0" algn="ctr">
              <a:buFont typeface="Georgia" pitchFamily="18" charset="0"/>
              <a:buNone/>
            </a:pPr>
            <a:r>
              <a:rPr lang="ru-RU" sz="2800" b="1" smtClean="0">
                <a:latin typeface="Monotype Corsiva" pitchFamily="66" charset="0"/>
              </a:rPr>
              <a:t>Неоязычники</a:t>
            </a:r>
          </a:p>
          <a:p>
            <a:pPr marL="44450" indent="0" algn="just">
              <a:buFont typeface="Georgia" pitchFamily="18" charset="0"/>
              <a:buNone/>
            </a:pPr>
            <a:r>
              <a:rPr lang="ru-RU" sz="1800" b="1" smtClean="0">
                <a:latin typeface="Monotype Corsiva" pitchFamily="66" charset="0"/>
              </a:rPr>
              <a:t>Заместитель руководителя кафедры криминологии Московского университета МВД и глава научно-консультативного совета при Антитеррористическом центре СНГ Марианна Кочубей.</a:t>
            </a:r>
          </a:p>
          <a:p>
            <a:pPr marL="44450" indent="0" algn="just">
              <a:buFont typeface="Georgia" pitchFamily="18" charset="0"/>
              <a:buNone/>
            </a:pPr>
            <a:r>
              <a:rPr lang="ru-RU" sz="1800" b="1" smtClean="0">
                <a:latin typeface="Monotype Corsiva" pitchFamily="66" charset="0"/>
              </a:rPr>
              <a:t>— Не надо думать, что угроза исходит только от исламистских радикалов. На мой взгляд, не менее сложная ситуация сложилась и в поле славянских верований, — отметила Кочубей. — Я бы в первую очередь обратила внимание на родноверов. Это секта неоязычников. Они несколько раз пытались подорвать православные храмы на территории России. При этом родноверие зачастую стараются представить как что-то невинное: славянская культура, руны, языческие традиции. Но если родноверы иногда приходят к столь активному противодействию православной конфессии, то речь идёт о том, что они уже ничем не отличаются от исламистских радикалов.</a:t>
            </a:r>
          </a:p>
          <a:p>
            <a:pPr marL="44450" indent="0" algn="just">
              <a:buFont typeface="Georgia" pitchFamily="18" charset="0"/>
              <a:buNone/>
            </a:pPr>
            <a:endParaRPr lang="ru-RU" sz="2000" b="1" smtClean="0">
              <a:latin typeface="Monotype Corsiva" pitchFamily="66" charset="0"/>
            </a:endParaRPr>
          </a:p>
          <a:p>
            <a:pPr marL="44450" indent="0" algn="just">
              <a:buFont typeface="Georgia" pitchFamily="18" charset="0"/>
              <a:buNone/>
            </a:pPr>
            <a:endParaRPr lang="ru-RU" sz="2400" b="1" smtClean="0">
              <a:latin typeface="Monotype Corsiva" pitchFamily="66" charset="0"/>
            </a:endParaRPr>
          </a:p>
        </p:txBody>
      </p:sp>
      <p:sp>
        <p:nvSpPr>
          <p:cNvPr id="25603" name="AutoShape 2" descr="Картинки по запросу гугл лого"/>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Trebuchet MS" pitchFamily="34" charset="0"/>
            </a:endParaRPr>
          </a:p>
        </p:txBody>
      </p:sp>
      <p:pic>
        <p:nvPicPr>
          <p:cNvPr id="25604" name="Рисунок 1"/>
          <p:cNvPicPr>
            <a:picLocks noChangeAspect="1"/>
          </p:cNvPicPr>
          <p:nvPr/>
        </p:nvPicPr>
        <p:blipFill>
          <a:blip r:embed="rId2" cstate="print"/>
          <a:srcRect/>
          <a:stretch>
            <a:fillRect/>
          </a:stretch>
        </p:blipFill>
        <p:spPr bwMode="auto">
          <a:xfrm>
            <a:off x="460375" y="4117975"/>
            <a:ext cx="3411538" cy="2281238"/>
          </a:xfrm>
          <a:prstGeom prst="rect">
            <a:avLst/>
          </a:prstGeom>
          <a:noFill/>
          <a:ln w="9525">
            <a:noFill/>
            <a:miter lim="800000"/>
            <a:headEnd/>
            <a:tailEnd/>
          </a:ln>
        </p:spPr>
      </p:pic>
      <p:pic>
        <p:nvPicPr>
          <p:cNvPr id="25605" name="Рисунок 3"/>
          <p:cNvPicPr>
            <a:picLocks noChangeAspect="1"/>
          </p:cNvPicPr>
          <p:nvPr/>
        </p:nvPicPr>
        <p:blipFill>
          <a:blip r:embed="rId3" cstate="print"/>
          <a:srcRect/>
          <a:stretch>
            <a:fillRect/>
          </a:stretch>
        </p:blipFill>
        <p:spPr bwMode="auto">
          <a:xfrm>
            <a:off x="5076825" y="4108450"/>
            <a:ext cx="3424238" cy="228123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ъект 2"/>
          <p:cNvSpPr>
            <a:spLocks noGrp="1"/>
          </p:cNvSpPr>
          <p:nvPr>
            <p:ph sz="quarter" idx="13"/>
          </p:nvPr>
        </p:nvSpPr>
        <p:spPr>
          <a:xfrm>
            <a:off x="395288" y="404813"/>
            <a:ext cx="8353425" cy="6048375"/>
          </a:xfrm>
        </p:spPr>
        <p:txBody>
          <a:bodyPr/>
          <a:lstStyle/>
          <a:p>
            <a:pPr marL="44450" indent="0" algn="ctr">
              <a:buFont typeface="Georgia" pitchFamily="18" charset="0"/>
              <a:buNone/>
            </a:pPr>
            <a:r>
              <a:rPr lang="ru-RU" sz="2400" b="1" smtClean="0">
                <a:latin typeface="Monotype Corsiva" pitchFamily="66" charset="0"/>
              </a:rPr>
              <a:t>Информационная функция: </a:t>
            </a:r>
          </a:p>
          <a:p>
            <a:pPr marL="44450" indent="0" algn="just">
              <a:buFont typeface="Georgia" pitchFamily="18" charset="0"/>
              <a:buNone/>
            </a:pPr>
            <a:r>
              <a:rPr lang="ru-RU" sz="2400" b="1" smtClean="0">
                <a:latin typeface="Monotype Corsiva" pitchFamily="66" charset="0"/>
              </a:rPr>
              <a:t>1.</a:t>
            </a:r>
            <a:r>
              <a:rPr lang="ru-RU" smtClean="0">
                <a:latin typeface="Monotype Corsiva" pitchFamily="66" charset="0"/>
              </a:rPr>
              <a:t>   размещение программных документов различных групп, содержащих информацию, побуждающую к насильственному изменению конституционного строя и нарушению целостности России.</a:t>
            </a:r>
          </a:p>
          <a:p>
            <a:pPr marL="44450" indent="0" algn="just">
              <a:buFont typeface="Georgia" pitchFamily="18" charset="0"/>
              <a:buNone/>
            </a:pPr>
            <a:r>
              <a:rPr lang="ru-RU" sz="2400" smtClean="0">
                <a:latin typeface="Monotype Corsiva" pitchFamily="66" charset="0"/>
              </a:rPr>
              <a:t>2. Пропаганда экстремизма</a:t>
            </a:r>
          </a:p>
          <a:p>
            <a:pPr marL="44450" indent="0" algn="just">
              <a:buFont typeface="Georgia" pitchFamily="18" charset="0"/>
              <a:buNone/>
            </a:pPr>
            <a:r>
              <a:rPr lang="ru-RU" sz="2000" smtClean="0">
                <a:latin typeface="Monotype Corsiva" pitchFamily="66" charset="0"/>
              </a:rPr>
              <a:t>В социальных сетях часто указывается личная информация, возможно целенаправленное распространение материалов, реклама групп, например, для определенной возрастной группы пользователей для оказания максимального на них влияния. Средний возраст подписчиков невысок, более половины составляет молодежь до 18 лет, что и представляет благодатную почву для продвижения идей экстремизма из-за внушаемости данной группы лиц.</a:t>
            </a:r>
          </a:p>
          <a:p>
            <a:pPr marL="44450" indent="0">
              <a:buFont typeface="Georgia" pitchFamily="18" charset="0"/>
              <a:buNone/>
            </a:pPr>
            <a:r>
              <a:rPr lang="ru-RU" sz="2000" smtClean="0">
                <a:latin typeface="Monotype Corsiva" pitchFamily="66" charset="0"/>
              </a:rPr>
              <a:t>Пропаганда политического экстремизма также имеет свою специфику. Помимо информационной функции социальные сети могут выполнять и функции по организации и координации массовых акций, имеющих своей целью открытую конфронтацию законно избранной власти.</a:t>
            </a:r>
          </a:p>
          <a:p>
            <a:pPr marL="44450" indent="0" algn="ctr">
              <a:buFont typeface="Georgia" pitchFamily="18" charset="0"/>
              <a:buNone/>
            </a:pPr>
            <a:endParaRPr lang="ru-RU" sz="4000" b="1" smtClean="0">
              <a:latin typeface="Monotype Corsiva" pitchFamily="66" charset="0"/>
            </a:endParaRPr>
          </a:p>
        </p:txBody>
      </p:sp>
      <p:sp>
        <p:nvSpPr>
          <p:cNvPr id="26627" name="AutoShape 2" descr="Картинки по запросу гугл лого"/>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Trebuchet MS"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ъект 2"/>
          <p:cNvSpPr>
            <a:spLocks noGrp="1"/>
          </p:cNvSpPr>
          <p:nvPr>
            <p:ph sz="quarter" idx="13"/>
          </p:nvPr>
        </p:nvSpPr>
        <p:spPr>
          <a:xfrm>
            <a:off x="395288" y="404813"/>
            <a:ext cx="8353425" cy="6048375"/>
          </a:xfrm>
        </p:spPr>
        <p:txBody>
          <a:bodyPr/>
          <a:lstStyle/>
          <a:p>
            <a:pPr marL="44450" indent="0" algn="just">
              <a:buFont typeface="Georgia" pitchFamily="18" charset="0"/>
              <a:buNone/>
            </a:pPr>
            <a:r>
              <a:rPr lang="ru-RU" sz="2400" b="1" smtClean="0">
                <a:latin typeface="Monotype Corsiva" pitchFamily="66" charset="0"/>
              </a:rPr>
              <a:t>Подросток как субъект распространения экстремиского материала </a:t>
            </a:r>
            <a:endParaRPr lang="en-US" sz="2400" b="1" smtClean="0">
              <a:latin typeface="Monotype Corsiva" pitchFamily="66" charset="0"/>
            </a:endParaRPr>
          </a:p>
          <a:p>
            <a:pPr marL="44450" indent="0" algn="just">
              <a:buFont typeface="Georgia" pitchFamily="18" charset="0"/>
              <a:buNone/>
            </a:pPr>
            <a:r>
              <a:rPr lang="ru-RU" sz="2400" b="1" smtClean="0">
                <a:latin typeface="Monotype Corsiva" pitchFamily="66" charset="0"/>
              </a:rPr>
              <a:t>В настоящее время в молодежной среде принято обмениваться изображениями, видео- и аудиозаписями в Интернете посредством социальных сетей. Но не всегда эта информация безобидна, и бездумное копирование, хранение, распространение файлов может обернуться административным штрафом или арестом.</a:t>
            </a:r>
          </a:p>
          <a:p>
            <a:pPr marL="44450" indent="0">
              <a:buFont typeface="Georgia" pitchFamily="18" charset="0"/>
              <a:buNone/>
            </a:pPr>
            <a:r>
              <a:rPr lang="ru-RU" sz="1100" smtClean="0"/>
              <a:t>В соответствии со ст. 1 Федерального закона «О противодействии экстремистской деятельности» экстремистские материалы – предназначенные для обнародования документы либо информация на иных носителях, призывающие к осуществлению экстремистской деятельности либо обосновывающие или оправдывающие необходимость осуществления такой деятельности. В том числе труды руководителей национал-социалистской рабочей партии Германии, фашистской партии Италии, публикации, обосновывающие или оправдывающие национальное и (или) расовое превосходство либо оправдывающие практику совершения военных или иных преступлений, направленных на полное или частичное уничтожение какой-либо этнической, социальной, расовой, национальной или религиозной группы.</a:t>
            </a:r>
          </a:p>
          <a:p>
            <a:pPr marL="44450" indent="0">
              <a:buFont typeface="Georgia" pitchFamily="18" charset="0"/>
              <a:buNone/>
            </a:pPr>
            <a:r>
              <a:rPr lang="ru-RU" sz="1100" smtClean="0"/>
              <a:t>Материалы признаются экстремистскими по решению суда и включаются в федеральный список экстремистских материалов, размещенный на официальном сайте Министерства юстиции Российской Федерации.</a:t>
            </a:r>
          </a:p>
          <a:p>
            <a:pPr marL="44450" indent="0">
              <a:buFont typeface="Georgia" pitchFamily="18" charset="0"/>
              <a:buNone/>
            </a:pPr>
            <a:r>
              <a:rPr lang="ru-RU" sz="1100" smtClean="0"/>
              <a:t>Согласно ст. 20.29 Кодекса Российской Федерации об административных правонарушениях массовое распространение экстремистских материалов, включенных в опубликованный федеральный список экстремистских материалов, а равно их производство либо хранение в целях массового распространения влечет за собой административную ответственность.</a:t>
            </a:r>
          </a:p>
          <a:p>
            <a:pPr marL="44450" indent="0">
              <a:buFont typeface="Georgia" pitchFamily="18" charset="0"/>
              <a:buNone/>
            </a:pPr>
            <a:r>
              <a:rPr lang="ru-RU" sz="1100" smtClean="0"/>
              <a:t>Следует отметить, что сам факт нахождения в свободном доступе таких документов, изображений, аудио- и видеозаписей на странице пользователя социальной сети является массовым распространением.</a:t>
            </a:r>
          </a:p>
          <a:p>
            <a:pPr marL="44450" indent="0">
              <a:buFont typeface="Georgia" pitchFamily="18" charset="0"/>
              <a:buNone/>
            </a:pPr>
            <a:r>
              <a:rPr lang="ru-RU" sz="1100" smtClean="0"/>
              <a:t>Совершение указанного правонарушения наказывается наложением административного штрафа на граждан в размере от одной тысячи до трех тысяч рублей либо административным арестом на срок до пятнадцати суток с конфискацией указанных материалов и оборудования, использованного для их производства.</a:t>
            </a:r>
          </a:p>
          <a:p>
            <a:pPr marL="44450" indent="0" algn="just">
              <a:buFont typeface="Georgia" pitchFamily="18" charset="0"/>
              <a:buNone/>
            </a:pPr>
            <a:endParaRPr lang="ru-RU" sz="2400" b="1" smtClean="0">
              <a:latin typeface="Monotype Corsiva" pitchFamily="66" charset="0"/>
            </a:endParaRPr>
          </a:p>
        </p:txBody>
      </p:sp>
      <p:sp>
        <p:nvSpPr>
          <p:cNvPr id="27651" name="AutoShape 2" descr="Картинки по запросу гугл лого"/>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Trebuchet MS"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ъект 2"/>
          <p:cNvSpPr>
            <a:spLocks noGrp="1"/>
          </p:cNvSpPr>
          <p:nvPr>
            <p:ph sz="quarter" idx="13"/>
          </p:nvPr>
        </p:nvSpPr>
        <p:spPr>
          <a:xfrm>
            <a:off x="395288" y="404813"/>
            <a:ext cx="8353425" cy="6048375"/>
          </a:xfrm>
        </p:spPr>
        <p:txBody>
          <a:bodyPr/>
          <a:lstStyle/>
          <a:p>
            <a:pPr marL="44450" indent="0" algn="ctr">
              <a:buFont typeface="Georgia" pitchFamily="18" charset="0"/>
              <a:buNone/>
            </a:pPr>
            <a:r>
              <a:rPr lang="ru-RU" sz="3600" b="1" smtClean="0">
                <a:latin typeface="Monotype Corsiva" pitchFamily="66" charset="0"/>
              </a:rPr>
              <a:t>Предупреждение преступлений в отношении несовершеннолетних  в сети «Интернет»  </a:t>
            </a:r>
          </a:p>
          <a:p>
            <a:pPr marL="44450" indent="0" algn="just">
              <a:buFont typeface="Georgia" pitchFamily="18" charset="0"/>
              <a:buNone/>
            </a:pPr>
            <a:endParaRPr lang="ru-RU" sz="2400" b="1" smtClean="0">
              <a:latin typeface="Monotype Corsiva" pitchFamily="66" charset="0"/>
            </a:endParaRPr>
          </a:p>
          <a:p>
            <a:pPr marL="44450" indent="0" algn="ctr">
              <a:buFont typeface="Georgia" pitchFamily="18" charset="0"/>
              <a:buNone/>
            </a:pPr>
            <a:r>
              <a:rPr lang="ru-RU" sz="3200" b="1" u="sng" smtClean="0">
                <a:latin typeface="Monotype Corsiva" pitchFamily="66" charset="0"/>
              </a:rPr>
              <a:t>Имущественных преступлений:</a:t>
            </a:r>
          </a:p>
          <a:p>
            <a:pPr marL="44450" indent="0" algn="ctr">
              <a:buFont typeface="Georgia" pitchFamily="18" charset="0"/>
              <a:buNone/>
            </a:pPr>
            <a:r>
              <a:rPr lang="ru-RU" sz="3200" b="1" smtClean="0">
                <a:latin typeface="Monotype Corsiva" pitchFamily="66" charset="0"/>
              </a:rPr>
              <a:t>Сбор данных о доходах семьи </a:t>
            </a:r>
          </a:p>
          <a:p>
            <a:pPr marL="44450" indent="0" algn="ctr">
              <a:buFont typeface="Georgia" pitchFamily="18" charset="0"/>
              <a:buNone/>
            </a:pPr>
            <a:r>
              <a:rPr lang="ru-RU" sz="3200" b="1" smtClean="0">
                <a:latin typeface="Monotype Corsiva" pitchFamily="66" charset="0"/>
              </a:rPr>
              <a:t>Сбор данных о семье </a:t>
            </a:r>
          </a:p>
          <a:p>
            <a:pPr marL="44450" indent="0" algn="ctr">
              <a:buFont typeface="Georgia" pitchFamily="18" charset="0"/>
              <a:buNone/>
            </a:pPr>
            <a:r>
              <a:rPr lang="ru-RU" sz="3200" b="1" u="sng" smtClean="0">
                <a:latin typeface="Monotype Corsiva" pitchFamily="66" charset="0"/>
              </a:rPr>
              <a:t>Мошенничество, вымогательство </a:t>
            </a:r>
          </a:p>
          <a:p>
            <a:pPr marL="44450" indent="0" algn="just">
              <a:buFont typeface="Georgia" pitchFamily="18" charset="0"/>
              <a:buNone/>
            </a:pPr>
            <a:endParaRPr lang="ru-RU" sz="2400" b="1" smtClean="0">
              <a:latin typeface="Monotype Corsiva" pitchFamily="66" charset="0"/>
            </a:endParaRPr>
          </a:p>
        </p:txBody>
      </p:sp>
      <p:sp>
        <p:nvSpPr>
          <p:cNvPr id="28675" name="AutoShape 2" descr="Картинки по запросу гугл лого"/>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Trebuchet MS"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ъект 2"/>
          <p:cNvSpPr>
            <a:spLocks noGrp="1"/>
          </p:cNvSpPr>
          <p:nvPr>
            <p:ph sz="quarter" idx="13"/>
          </p:nvPr>
        </p:nvSpPr>
        <p:spPr>
          <a:xfrm>
            <a:off x="395288" y="404813"/>
            <a:ext cx="8353425" cy="6048375"/>
          </a:xfrm>
        </p:spPr>
        <p:txBody>
          <a:bodyPr/>
          <a:lstStyle/>
          <a:p>
            <a:pPr marL="44450" indent="0" algn="ctr">
              <a:buFont typeface="Georgia" pitchFamily="18" charset="0"/>
              <a:buNone/>
            </a:pPr>
            <a:r>
              <a:rPr lang="ru-RU" sz="3600" b="1" smtClean="0">
                <a:latin typeface="Monotype Corsiva" pitchFamily="66" charset="0"/>
              </a:rPr>
              <a:t>Предупреждение преступлений в отношении несовершеннолетних  в сети «Интернет»  </a:t>
            </a:r>
          </a:p>
          <a:p>
            <a:pPr marL="44450" indent="0" algn="just">
              <a:buFont typeface="Georgia" pitchFamily="18" charset="0"/>
              <a:buNone/>
            </a:pPr>
            <a:r>
              <a:rPr lang="ru-RU" sz="2400" b="1" u="sng" smtClean="0">
                <a:latin typeface="Monotype Corsiva" pitchFamily="66" charset="0"/>
              </a:rPr>
              <a:t>Преступления сексуального характера:</a:t>
            </a:r>
          </a:p>
          <a:p>
            <a:pPr marL="44450" indent="0" algn="just">
              <a:buFont typeface="Georgia" pitchFamily="18" charset="0"/>
              <a:buNone/>
            </a:pPr>
            <a:r>
              <a:rPr lang="ru-RU" sz="2400" b="1" smtClean="0">
                <a:latin typeface="Monotype Corsiva" pitchFamily="66" charset="0"/>
              </a:rPr>
              <a:t>Группы по распространению порнографии, с объявлениями о сборе на «Вписку» - «Пошлый….», «Подслушано ….»;</a:t>
            </a:r>
          </a:p>
          <a:p>
            <a:pPr marL="44450" indent="0" algn="just">
              <a:buFont typeface="Georgia" pitchFamily="18" charset="0"/>
              <a:buNone/>
            </a:pPr>
            <a:endParaRPr lang="ru-RU" sz="2400" b="1" smtClean="0">
              <a:latin typeface="Monotype Corsiva" pitchFamily="66" charset="0"/>
            </a:endParaRPr>
          </a:p>
        </p:txBody>
      </p:sp>
      <p:sp>
        <p:nvSpPr>
          <p:cNvPr id="29699" name="AutoShape 2" descr="Картинки по запросу гугл лого"/>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Trebuchet MS" pitchFamily="34" charset="0"/>
            </a:endParaRPr>
          </a:p>
        </p:txBody>
      </p:sp>
      <p:pic>
        <p:nvPicPr>
          <p:cNvPr id="29700" name="Рисунок 1"/>
          <p:cNvPicPr>
            <a:picLocks noChangeAspect="1"/>
          </p:cNvPicPr>
          <p:nvPr/>
        </p:nvPicPr>
        <p:blipFill>
          <a:blip r:embed="rId2" cstate="print"/>
          <a:srcRect/>
          <a:stretch>
            <a:fillRect/>
          </a:stretch>
        </p:blipFill>
        <p:spPr bwMode="auto">
          <a:xfrm>
            <a:off x="155575" y="3387725"/>
            <a:ext cx="4711700" cy="3030538"/>
          </a:xfrm>
          <a:prstGeom prst="rect">
            <a:avLst/>
          </a:prstGeom>
          <a:noFill/>
          <a:ln w="9525">
            <a:noFill/>
            <a:miter lim="800000"/>
            <a:headEnd/>
            <a:tailEnd/>
          </a:ln>
        </p:spPr>
      </p:pic>
      <p:pic>
        <p:nvPicPr>
          <p:cNvPr id="29701" name="Рисунок 3"/>
          <p:cNvPicPr>
            <a:picLocks noChangeAspect="1"/>
          </p:cNvPicPr>
          <p:nvPr/>
        </p:nvPicPr>
        <p:blipFill>
          <a:blip r:embed="rId3" cstate="print"/>
          <a:srcRect/>
          <a:stretch>
            <a:fillRect/>
          </a:stretch>
        </p:blipFill>
        <p:spPr bwMode="auto">
          <a:xfrm>
            <a:off x="5003800" y="2852738"/>
            <a:ext cx="3867150" cy="2051050"/>
          </a:xfrm>
          <a:prstGeom prst="rect">
            <a:avLst/>
          </a:prstGeom>
          <a:noFill/>
          <a:ln w="9525">
            <a:noFill/>
            <a:miter lim="800000"/>
            <a:headEnd/>
            <a:tailEnd/>
          </a:ln>
        </p:spPr>
      </p:pic>
      <p:pic>
        <p:nvPicPr>
          <p:cNvPr id="29702" name="Рисунок 5"/>
          <p:cNvPicPr>
            <a:picLocks noChangeAspect="1"/>
          </p:cNvPicPr>
          <p:nvPr/>
        </p:nvPicPr>
        <p:blipFill>
          <a:blip r:embed="rId4" cstate="print"/>
          <a:srcRect/>
          <a:stretch>
            <a:fillRect/>
          </a:stretch>
        </p:blipFill>
        <p:spPr bwMode="auto">
          <a:xfrm>
            <a:off x="5457825" y="4910138"/>
            <a:ext cx="3290888" cy="17875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ъект 2"/>
          <p:cNvSpPr>
            <a:spLocks noGrp="1"/>
          </p:cNvSpPr>
          <p:nvPr>
            <p:ph sz="quarter" idx="13"/>
          </p:nvPr>
        </p:nvSpPr>
        <p:spPr>
          <a:xfrm>
            <a:off x="395288" y="404813"/>
            <a:ext cx="8353425" cy="6048375"/>
          </a:xfrm>
        </p:spPr>
        <p:txBody>
          <a:bodyPr/>
          <a:lstStyle/>
          <a:p>
            <a:pPr marL="44450" indent="0" algn="ctr">
              <a:buFont typeface="Georgia" pitchFamily="18" charset="0"/>
              <a:buNone/>
            </a:pPr>
            <a:r>
              <a:rPr lang="ru-RU" sz="4000" b="1" smtClean="0">
                <a:latin typeface="Monotype Corsiva" pitchFamily="66" charset="0"/>
              </a:rPr>
              <a:t>Совет</a:t>
            </a:r>
          </a:p>
          <a:p>
            <a:pPr marL="44450" indent="0" algn="just">
              <a:spcBef>
                <a:spcPct val="0"/>
              </a:spcBef>
              <a:spcAft>
                <a:spcPct val="0"/>
              </a:spcAft>
              <a:buFont typeface="Georgia" pitchFamily="18" charset="0"/>
              <a:buNone/>
            </a:pPr>
            <a:r>
              <a:rPr lang="ru-RU" sz="2400" smtClean="0">
                <a:latin typeface="Monotype Corsiva" pitchFamily="66" charset="0"/>
              </a:rPr>
              <a:t>1.Попросите вашего ребенка сразу же рассказать вам о неприятных ситуациях во время общения в Интернете, подчеркнув, что вы не будете сердиться, о чем бы он ни сказал. Просматривайте информацию, содержащуюся в компьютере (смартфоне) Вашего ребенка - это поможет Вам контролировать его общение в сети</a:t>
            </a:r>
          </a:p>
          <a:p>
            <a:pPr marL="44450" indent="0" algn="just">
              <a:spcBef>
                <a:spcPct val="0"/>
              </a:spcBef>
              <a:spcAft>
                <a:spcPct val="0"/>
              </a:spcAft>
              <a:buFont typeface="Georgia" pitchFamily="18" charset="0"/>
              <a:buNone/>
            </a:pPr>
            <a:r>
              <a:rPr lang="ru-RU" sz="2400" smtClean="0">
                <a:latin typeface="Monotype Corsiva" pitchFamily="66" charset="0"/>
              </a:rPr>
              <a:t>2.Задумайтесь о просьбе дочери о покупке в 11-12 лет красивого, кружевного нижнего белья. Зачастую потребность в красивом нижнем белье продиктована необходимость запечатлеть себя на смартфон для дальнейшего обмена или выставления в социальных сетях .</a:t>
            </a:r>
          </a:p>
          <a:p>
            <a:pPr marL="44450" indent="0" algn="just">
              <a:spcBef>
                <a:spcPct val="0"/>
              </a:spcBef>
              <a:spcAft>
                <a:spcPct val="0"/>
              </a:spcAft>
              <a:buFont typeface="Georgia" pitchFamily="18" charset="0"/>
              <a:buNone/>
            </a:pPr>
            <a:r>
              <a:rPr lang="ru-RU" sz="2400" smtClean="0">
                <a:latin typeface="Monotype Corsiva" pitchFamily="66" charset="0"/>
              </a:rPr>
              <a:t>3.Напоминайте детям о том, что фото, видео которое попадает в Интернет навсегда остаётся в Интернете! </a:t>
            </a:r>
          </a:p>
          <a:p>
            <a:pPr marL="44450" indent="0" algn="ctr">
              <a:spcBef>
                <a:spcPct val="0"/>
              </a:spcBef>
              <a:spcAft>
                <a:spcPct val="0"/>
              </a:spcAft>
              <a:buFont typeface="Georgia" pitchFamily="18" charset="0"/>
              <a:buNone/>
            </a:pPr>
            <a:endParaRPr lang="ru-RU" sz="4000" b="1" smtClean="0">
              <a:latin typeface="Monotype Corsiva" pitchFamily="66" charset="0"/>
            </a:endParaRPr>
          </a:p>
        </p:txBody>
      </p:sp>
      <p:sp>
        <p:nvSpPr>
          <p:cNvPr id="30723" name="AutoShape 2" descr="Картинки по запросу гугл лого"/>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Trebuchet MS"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ъект 2"/>
          <p:cNvSpPr>
            <a:spLocks noGrp="1"/>
          </p:cNvSpPr>
          <p:nvPr>
            <p:ph sz="quarter" idx="13"/>
          </p:nvPr>
        </p:nvSpPr>
        <p:spPr>
          <a:xfrm>
            <a:off x="307975" y="188913"/>
            <a:ext cx="8353425" cy="6172200"/>
          </a:xfrm>
        </p:spPr>
        <p:txBody>
          <a:bodyPr/>
          <a:lstStyle/>
          <a:p>
            <a:pPr marL="44450" indent="0" algn="ctr">
              <a:buFont typeface="Georgia" pitchFamily="18" charset="0"/>
              <a:buNone/>
            </a:pPr>
            <a:r>
              <a:rPr lang="ru-RU" sz="2800" b="1" smtClean="0">
                <a:latin typeface="Monotype Corsiva" pitchFamily="66" charset="0"/>
              </a:rPr>
              <a:t>Вейпер, вейпенг, </a:t>
            </a:r>
          </a:p>
          <a:p>
            <a:pPr marL="44450" indent="0" algn="ctr">
              <a:buFont typeface="Georgia" pitchFamily="18" charset="0"/>
              <a:buNone/>
            </a:pPr>
            <a:r>
              <a:rPr lang="ru-RU" sz="2800" b="1" smtClean="0">
                <a:latin typeface="Monotype Corsiva" pitchFamily="66" charset="0"/>
              </a:rPr>
              <a:t>«Я не курю – я парю»</a:t>
            </a:r>
          </a:p>
          <a:p>
            <a:pPr marL="44450" indent="0" algn="ctr">
              <a:buFont typeface="Georgia" pitchFamily="18" charset="0"/>
              <a:buNone/>
            </a:pPr>
            <a:r>
              <a:rPr lang="ru-RU" sz="2800" b="1" smtClean="0">
                <a:latin typeface="Monotype Corsiva" pitchFamily="66" charset="0"/>
              </a:rPr>
              <a:t>Электронная сигарета (англ. personal vaporisers,) — ингалятор специального назначения для личного пользования с аэрозольным генератором сверхмалой мощности. Чаще всего используются с никотинсодержащими жидкостями. Использование электронных сигарет нередко называется вейпингом</a:t>
            </a:r>
          </a:p>
          <a:p>
            <a:pPr marL="44450" indent="0" algn="ctr">
              <a:buFont typeface="Georgia" pitchFamily="18" charset="0"/>
              <a:buNone/>
            </a:pPr>
            <a:endParaRPr lang="ru-RU" sz="2800" b="1" smtClean="0">
              <a:latin typeface="Monotype Corsiva" pitchFamily="66" charset="0"/>
            </a:endParaRPr>
          </a:p>
        </p:txBody>
      </p:sp>
      <p:sp>
        <p:nvSpPr>
          <p:cNvPr id="31747" name="AutoShape 2" descr="Картинки по запросу гугл лого"/>
          <p:cNvSpPr>
            <a:spLocks noChangeAspect="1" noChangeArrowheads="1"/>
          </p:cNvSpPr>
          <p:nvPr/>
        </p:nvSpPr>
        <p:spPr bwMode="auto">
          <a:xfrm>
            <a:off x="1547813" y="3644900"/>
            <a:ext cx="2160587" cy="2160588"/>
          </a:xfrm>
          <a:prstGeom prst="rect">
            <a:avLst/>
          </a:prstGeom>
          <a:noFill/>
          <a:ln w="9525">
            <a:noFill/>
            <a:miter lim="800000"/>
            <a:headEnd/>
            <a:tailEnd/>
          </a:ln>
        </p:spPr>
        <p:txBody>
          <a:bodyPr/>
          <a:lstStyle/>
          <a:p>
            <a:endParaRPr lang="ru-RU">
              <a:latin typeface="Trebuchet MS" pitchFamily="34" charset="0"/>
            </a:endParaRPr>
          </a:p>
        </p:txBody>
      </p:sp>
      <p:sp>
        <p:nvSpPr>
          <p:cNvPr id="31748" name="AutoShape 2" descr="https://pp.vk.me/c637119/v637119029/22de0/OJuWdEabrTc.jpg"/>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Trebuchet MS" pitchFamily="34" charset="0"/>
            </a:endParaRPr>
          </a:p>
        </p:txBody>
      </p:sp>
      <p:pic>
        <p:nvPicPr>
          <p:cNvPr id="31749" name="Рисунок 3"/>
          <p:cNvPicPr>
            <a:picLocks noChangeAspect="1"/>
          </p:cNvPicPr>
          <p:nvPr/>
        </p:nvPicPr>
        <p:blipFill>
          <a:blip r:embed="rId2" cstate="print"/>
          <a:srcRect/>
          <a:stretch>
            <a:fillRect/>
          </a:stretch>
        </p:blipFill>
        <p:spPr bwMode="auto">
          <a:xfrm>
            <a:off x="1089025" y="3987800"/>
            <a:ext cx="2687638" cy="2687638"/>
          </a:xfrm>
          <a:prstGeom prst="rect">
            <a:avLst/>
          </a:prstGeom>
          <a:noFill/>
          <a:ln w="9525">
            <a:noFill/>
            <a:miter lim="800000"/>
            <a:headEnd/>
            <a:tailEnd/>
          </a:ln>
        </p:spPr>
      </p:pic>
      <p:pic>
        <p:nvPicPr>
          <p:cNvPr id="31750" name="Рисунок 6"/>
          <p:cNvPicPr>
            <a:picLocks noChangeAspect="1"/>
          </p:cNvPicPr>
          <p:nvPr/>
        </p:nvPicPr>
        <p:blipFill>
          <a:blip r:embed="rId3" cstate="print"/>
          <a:srcRect/>
          <a:stretch>
            <a:fillRect/>
          </a:stretch>
        </p:blipFill>
        <p:spPr bwMode="auto">
          <a:xfrm>
            <a:off x="4559300" y="3987800"/>
            <a:ext cx="3587750" cy="2687638"/>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ъект 2"/>
          <p:cNvSpPr>
            <a:spLocks noGrp="1"/>
          </p:cNvSpPr>
          <p:nvPr>
            <p:ph sz="quarter" idx="13"/>
          </p:nvPr>
        </p:nvSpPr>
        <p:spPr>
          <a:xfrm>
            <a:off x="307975" y="188913"/>
            <a:ext cx="8353425" cy="6172200"/>
          </a:xfrm>
        </p:spPr>
        <p:txBody>
          <a:bodyPr/>
          <a:lstStyle/>
          <a:p>
            <a:pPr marL="44450" indent="0" algn="ctr">
              <a:buFont typeface="Georgia" pitchFamily="18" charset="0"/>
              <a:buNone/>
            </a:pPr>
            <a:r>
              <a:rPr lang="ru-RU" sz="1900" smtClean="0">
                <a:latin typeface="Monotype Corsiva" pitchFamily="66" charset="0"/>
              </a:rPr>
              <a:t>Ученые из Китая протестировали 13 видов электронных сигарет и пришли к неутешительным выводам: они оказались гораздо вреднее, чем считалось ранее. При курении электронных сигарет повышается риск бесплодия и раковых заболеваний, пишет Daily Mail. </a:t>
            </a:r>
          </a:p>
          <a:p>
            <a:pPr marL="44450" indent="0" algn="ctr">
              <a:buFont typeface="Georgia" pitchFamily="18" charset="0"/>
              <a:buNone/>
            </a:pPr>
            <a:r>
              <a:rPr lang="ru-RU" sz="1900" smtClean="0">
                <a:latin typeface="Monotype Corsiva" pitchFamily="66" charset="0"/>
              </a:rPr>
              <a:t>В ходе исследования ученым удалось выяснить, что электронные сигареты оказались еще вреднее, чем предполагалось. Тестирование прошли 13 видов приспособлений разного качества. Странно, но химический состав содержимого всегда был разным даже среди устройств одной партии. Во-первых, в них содержится рекордное число формальдегидов и полициклических ароматических гидрокарбонатов. По степени вреда они равны промышленным выбросам одного завода и их содержание в миллион раз выше, чем в обычной городской среде. Во-вторых, обнаруженные токсичные вещества (по-либромдифениловые эфиры) значительно повышают риск раковых заболеваний и бесплодия. Особенно остро встает вопрос об особенностях развития будущих детей. Ранее считалось, что электронные сигареты менее токсичны, чем обычные. Или, по крайней мере, не наносят такого же вреда. </a:t>
            </a:r>
          </a:p>
          <a:p>
            <a:pPr marL="44450" indent="0" algn="ctr">
              <a:buFont typeface="Georgia" pitchFamily="18" charset="0"/>
              <a:buNone/>
            </a:pPr>
            <a:r>
              <a:rPr lang="ru-RU" sz="1900" smtClean="0">
                <a:latin typeface="Monotype Corsiva" pitchFamily="66" charset="0"/>
              </a:rPr>
              <a:t>Меры предосторожности. В настоящий момент эксперты рекомендуют немедленно прекратить курение электронных сигарет, а также внести их в «черный список» и остановить любые продажи. Кстати, 16 стран уже поддержали эту инициативу. Во многом остаются виноваты и производители сигарет, которые не предоставляют важную информацию о составе смесей для курения, тем самым отвлекая внимание покупателей.</a:t>
            </a:r>
          </a:p>
        </p:txBody>
      </p:sp>
      <p:sp>
        <p:nvSpPr>
          <p:cNvPr id="32771" name="AutoShape 2" descr="Картинки по запросу гугл лого"/>
          <p:cNvSpPr>
            <a:spLocks noChangeAspect="1" noChangeArrowheads="1"/>
          </p:cNvSpPr>
          <p:nvPr/>
        </p:nvSpPr>
        <p:spPr bwMode="auto">
          <a:xfrm>
            <a:off x="1547813" y="3644900"/>
            <a:ext cx="2160587" cy="2160588"/>
          </a:xfrm>
          <a:prstGeom prst="rect">
            <a:avLst/>
          </a:prstGeom>
          <a:noFill/>
          <a:ln w="9525">
            <a:noFill/>
            <a:miter lim="800000"/>
            <a:headEnd/>
            <a:tailEnd/>
          </a:ln>
        </p:spPr>
        <p:txBody>
          <a:bodyPr/>
          <a:lstStyle/>
          <a:p>
            <a:endParaRPr lang="ru-RU">
              <a:latin typeface="Trebuchet MS" pitchFamily="34" charset="0"/>
            </a:endParaRPr>
          </a:p>
        </p:txBody>
      </p:sp>
      <p:sp>
        <p:nvSpPr>
          <p:cNvPr id="32772" name="AutoShape 2" descr="https://pp.vk.me/c637119/v637119029/22de0/OJuWdEabrTc.jpg"/>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Trebuchet MS"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ъект 2"/>
          <p:cNvSpPr>
            <a:spLocks noGrp="1"/>
          </p:cNvSpPr>
          <p:nvPr>
            <p:ph sz="quarter" idx="13"/>
          </p:nvPr>
        </p:nvSpPr>
        <p:spPr>
          <a:xfrm>
            <a:off x="614363" y="471488"/>
            <a:ext cx="8278812" cy="2670175"/>
          </a:xfrm>
        </p:spPr>
        <p:txBody>
          <a:bodyPr/>
          <a:lstStyle/>
          <a:p>
            <a:pPr marL="44450" indent="0" algn="ctr">
              <a:buFont typeface="Georgia" pitchFamily="18" charset="0"/>
              <a:buNone/>
            </a:pPr>
            <a:r>
              <a:rPr lang="ru-RU" sz="1800" smtClean="0">
                <a:latin typeface="Monotype Corsiva" pitchFamily="66" charset="0"/>
              </a:rPr>
              <a:t>Вести. Ру:</a:t>
            </a:r>
          </a:p>
          <a:p>
            <a:pPr marL="44450" indent="0" algn="ctr">
              <a:buFont typeface="Georgia" pitchFamily="18" charset="0"/>
              <a:buNone/>
            </a:pPr>
            <a:r>
              <a:rPr lang="ru-RU" sz="2400" smtClean="0">
                <a:latin typeface="Monotype Corsiva" pitchFamily="66" charset="0"/>
              </a:rPr>
              <a:t>Москвич получил серьезные ранения после взрыва электронной сигареты. Аккумулятор так называемого вейпа взорвался прямо в кармане брюк. У пострадавшего — ожог четвертой степени, осколками буквально прошило бедро. Мужчине предстоит операция по пересадке кожи. Подобные происшествия случаются с пугающей регулярностью. </a:t>
            </a:r>
          </a:p>
          <a:p>
            <a:pPr marL="44450" indent="0" algn="ctr">
              <a:buFont typeface="Georgia" pitchFamily="18" charset="0"/>
              <a:buNone/>
            </a:pPr>
            <a:endParaRPr lang="ru-RU" sz="2400" smtClean="0">
              <a:latin typeface="Monotype Corsiva" pitchFamily="66" charset="0"/>
            </a:endParaRPr>
          </a:p>
        </p:txBody>
      </p:sp>
      <p:sp>
        <p:nvSpPr>
          <p:cNvPr id="33795" name="AutoShape 2" descr="Картинки по запросу гугл лого"/>
          <p:cNvSpPr>
            <a:spLocks noChangeAspect="1" noChangeArrowheads="1"/>
          </p:cNvSpPr>
          <p:nvPr/>
        </p:nvSpPr>
        <p:spPr bwMode="auto">
          <a:xfrm>
            <a:off x="1547813" y="3644900"/>
            <a:ext cx="2160587" cy="2160588"/>
          </a:xfrm>
          <a:prstGeom prst="rect">
            <a:avLst/>
          </a:prstGeom>
          <a:noFill/>
          <a:ln w="9525">
            <a:noFill/>
            <a:miter lim="800000"/>
            <a:headEnd/>
            <a:tailEnd/>
          </a:ln>
        </p:spPr>
        <p:txBody>
          <a:bodyPr/>
          <a:lstStyle/>
          <a:p>
            <a:endParaRPr lang="ru-RU">
              <a:latin typeface="Trebuchet MS" pitchFamily="34" charset="0"/>
            </a:endParaRPr>
          </a:p>
        </p:txBody>
      </p:sp>
      <p:sp>
        <p:nvSpPr>
          <p:cNvPr id="33796" name="AutoShape 2" descr="https://pp.vk.me/c637119/v637119029/22de0/OJuWdEabrTc.jpg"/>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Trebuchet MS" pitchFamily="34" charset="0"/>
            </a:endParaRPr>
          </a:p>
        </p:txBody>
      </p:sp>
      <p:pic>
        <p:nvPicPr>
          <p:cNvPr id="33797" name="Picture 2" descr="Картинки по запросу взрывы электронных сигарет"/>
          <p:cNvPicPr>
            <a:picLocks noChangeAspect="1" noChangeArrowheads="1"/>
          </p:cNvPicPr>
          <p:nvPr/>
        </p:nvPicPr>
        <p:blipFill>
          <a:blip r:embed="rId2" cstate="print"/>
          <a:srcRect/>
          <a:stretch>
            <a:fillRect/>
          </a:stretch>
        </p:blipFill>
        <p:spPr bwMode="auto">
          <a:xfrm>
            <a:off x="612775" y="3933825"/>
            <a:ext cx="3951288" cy="2289175"/>
          </a:xfrm>
          <a:prstGeom prst="rect">
            <a:avLst/>
          </a:prstGeom>
          <a:noFill/>
          <a:ln w="9525">
            <a:noFill/>
            <a:miter lim="800000"/>
            <a:headEnd/>
            <a:tailEnd/>
          </a:ln>
        </p:spPr>
      </p:pic>
      <p:pic>
        <p:nvPicPr>
          <p:cNvPr id="33798" name="Рисунок 6"/>
          <p:cNvPicPr>
            <a:picLocks noChangeAspect="1"/>
          </p:cNvPicPr>
          <p:nvPr/>
        </p:nvPicPr>
        <p:blipFill>
          <a:blip r:embed="rId3" cstate="print"/>
          <a:srcRect/>
          <a:stretch>
            <a:fillRect/>
          </a:stretch>
        </p:blipFill>
        <p:spPr bwMode="auto">
          <a:xfrm>
            <a:off x="5838825" y="3933825"/>
            <a:ext cx="3054350" cy="22891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ъект 2"/>
          <p:cNvSpPr>
            <a:spLocks noGrp="1"/>
          </p:cNvSpPr>
          <p:nvPr>
            <p:ph sz="quarter" idx="13"/>
          </p:nvPr>
        </p:nvSpPr>
        <p:spPr>
          <a:xfrm>
            <a:off x="377825" y="333375"/>
            <a:ext cx="8353425" cy="5795963"/>
          </a:xfrm>
        </p:spPr>
        <p:txBody>
          <a:bodyPr/>
          <a:lstStyle/>
          <a:p>
            <a:pPr marL="44450" indent="0" algn="ctr">
              <a:spcBef>
                <a:spcPct val="0"/>
              </a:spcBef>
              <a:spcAft>
                <a:spcPct val="0"/>
              </a:spcAft>
              <a:buFont typeface="Georgia" pitchFamily="18" charset="0"/>
              <a:buNone/>
            </a:pPr>
            <a:r>
              <a:rPr lang="ru-RU" smtClean="0">
                <a:latin typeface="Monotype Corsiva" pitchFamily="66" charset="0"/>
              </a:rPr>
              <a:t>Социальная сеть — платформа, онлайн-сервис и веб-сайт, предназначенные для построения, отражения и организации социальных взаимоотношений в Интернете.</a:t>
            </a:r>
          </a:p>
          <a:p>
            <a:pPr marL="44450" indent="0" algn="ctr">
              <a:spcBef>
                <a:spcPct val="0"/>
              </a:spcBef>
              <a:spcAft>
                <a:spcPct val="0"/>
              </a:spcAft>
              <a:buFont typeface="Georgia" pitchFamily="18" charset="0"/>
              <a:buNone/>
            </a:pPr>
            <a:endParaRPr lang="ru-RU" smtClean="0">
              <a:latin typeface="Monotype Corsiva" pitchFamily="66" charset="0"/>
            </a:endParaRPr>
          </a:p>
          <a:p>
            <a:pPr marL="44450" indent="0">
              <a:spcBef>
                <a:spcPct val="0"/>
              </a:spcBef>
              <a:spcAft>
                <a:spcPct val="0"/>
              </a:spcAft>
              <a:buFont typeface="Georgia" pitchFamily="18" charset="0"/>
              <a:buNone/>
            </a:pPr>
            <a:r>
              <a:rPr lang="ru-RU" sz="4400" smtClean="0">
                <a:latin typeface="Monotype Corsiva" pitchFamily="66" charset="0"/>
              </a:rPr>
              <a:t>               «ВКонтакте» </a:t>
            </a:r>
          </a:p>
          <a:p>
            <a:pPr marL="44450" indent="0">
              <a:spcBef>
                <a:spcPct val="0"/>
              </a:spcBef>
              <a:spcAft>
                <a:spcPct val="0"/>
              </a:spcAft>
              <a:buFont typeface="Georgia" pitchFamily="18" charset="0"/>
              <a:buNone/>
            </a:pPr>
            <a:endParaRPr lang="ru-RU" sz="4400" smtClean="0">
              <a:latin typeface="Monotype Corsiva" pitchFamily="66" charset="0"/>
            </a:endParaRPr>
          </a:p>
          <a:p>
            <a:pPr marL="44450" indent="0">
              <a:spcBef>
                <a:spcPct val="0"/>
              </a:spcBef>
              <a:spcAft>
                <a:spcPct val="0"/>
              </a:spcAft>
              <a:buFont typeface="Georgia" pitchFamily="18" charset="0"/>
              <a:buNone/>
            </a:pPr>
            <a:r>
              <a:rPr lang="ru-RU" sz="4400" smtClean="0">
                <a:latin typeface="Monotype Corsiva" pitchFamily="66" charset="0"/>
              </a:rPr>
              <a:t>             «Одноклассники»</a:t>
            </a:r>
          </a:p>
          <a:p>
            <a:pPr marL="44450" indent="0">
              <a:spcBef>
                <a:spcPct val="0"/>
              </a:spcBef>
              <a:spcAft>
                <a:spcPct val="0"/>
              </a:spcAft>
              <a:buFont typeface="Georgia" pitchFamily="18" charset="0"/>
              <a:buNone/>
            </a:pPr>
            <a:endParaRPr lang="ru-RU" sz="4400" smtClean="0">
              <a:latin typeface="Monotype Corsiva" pitchFamily="66" charset="0"/>
            </a:endParaRPr>
          </a:p>
          <a:p>
            <a:pPr marL="44450" indent="0">
              <a:spcBef>
                <a:spcPct val="0"/>
              </a:spcBef>
              <a:spcAft>
                <a:spcPct val="0"/>
              </a:spcAft>
              <a:buFont typeface="Georgia" pitchFamily="18" charset="0"/>
              <a:buNone/>
            </a:pPr>
            <a:r>
              <a:rPr lang="ru-RU" sz="4400" smtClean="0">
                <a:latin typeface="Monotype Corsiva" pitchFamily="66" charset="0"/>
              </a:rPr>
              <a:t> </a:t>
            </a:r>
            <a:r>
              <a:rPr lang="en-US" sz="4400" smtClean="0">
                <a:latin typeface="Monotype Corsiva" pitchFamily="66" charset="0"/>
              </a:rPr>
              <a:t>             </a:t>
            </a:r>
            <a:r>
              <a:rPr lang="ru-RU" sz="4400" smtClean="0">
                <a:latin typeface="Monotype Corsiva" pitchFamily="66" charset="0"/>
              </a:rPr>
              <a:t>«</a:t>
            </a:r>
            <a:r>
              <a:rPr lang="en-US" sz="4400" smtClean="0">
                <a:latin typeface="Monotype Corsiva" pitchFamily="66" charset="0"/>
              </a:rPr>
              <a:t>Facebook</a:t>
            </a:r>
            <a:r>
              <a:rPr lang="ru-RU" sz="4400" smtClean="0">
                <a:latin typeface="Monotype Corsiva" pitchFamily="66" charset="0"/>
              </a:rPr>
              <a:t>»</a:t>
            </a:r>
          </a:p>
        </p:txBody>
      </p:sp>
      <p:pic>
        <p:nvPicPr>
          <p:cNvPr id="7171" name="Рисунок 1"/>
          <p:cNvPicPr>
            <a:picLocks noChangeAspect="1"/>
          </p:cNvPicPr>
          <p:nvPr/>
        </p:nvPicPr>
        <p:blipFill>
          <a:blip r:embed="rId2" cstate="print"/>
          <a:srcRect/>
          <a:stretch>
            <a:fillRect/>
          </a:stretch>
        </p:blipFill>
        <p:spPr bwMode="auto">
          <a:xfrm>
            <a:off x="6516688" y="1384300"/>
            <a:ext cx="1511300" cy="1512888"/>
          </a:xfrm>
          <a:prstGeom prst="rect">
            <a:avLst/>
          </a:prstGeom>
          <a:noFill/>
          <a:ln w="9525">
            <a:noFill/>
            <a:miter lim="800000"/>
            <a:headEnd/>
            <a:tailEnd/>
          </a:ln>
        </p:spPr>
      </p:pic>
      <p:pic>
        <p:nvPicPr>
          <p:cNvPr id="7172" name="Рисунок 3"/>
          <p:cNvPicPr>
            <a:picLocks noChangeAspect="1"/>
          </p:cNvPicPr>
          <p:nvPr/>
        </p:nvPicPr>
        <p:blipFill>
          <a:blip r:embed="rId3" cstate="print"/>
          <a:srcRect/>
          <a:stretch>
            <a:fillRect/>
          </a:stretch>
        </p:blipFill>
        <p:spPr bwMode="auto">
          <a:xfrm>
            <a:off x="6516688" y="3068638"/>
            <a:ext cx="1568450" cy="1568450"/>
          </a:xfrm>
          <a:prstGeom prst="rect">
            <a:avLst/>
          </a:prstGeom>
          <a:noFill/>
          <a:ln w="9525">
            <a:noFill/>
            <a:miter lim="800000"/>
            <a:headEnd/>
            <a:tailEnd/>
          </a:ln>
        </p:spPr>
      </p:pic>
      <p:pic>
        <p:nvPicPr>
          <p:cNvPr id="7173" name="Рисунок 5"/>
          <p:cNvPicPr>
            <a:picLocks noChangeAspect="1"/>
          </p:cNvPicPr>
          <p:nvPr/>
        </p:nvPicPr>
        <p:blipFill>
          <a:blip r:embed="rId4" cstate="print"/>
          <a:srcRect/>
          <a:stretch>
            <a:fillRect/>
          </a:stretch>
        </p:blipFill>
        <p:spPr bwMode="auto">
          <a:xfrm>
            <a:off x="6516688" y="4733925"/>
            <a:ext cx="1568450" cy="156686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ъект 2"/>
          <p:cNvSpPr>
            <a:spLocks noGrp="1"/>
          </p:cNvSpPr>
          <p:nvPr>
            <p:ph sz="quarter" idx="13"/>
          </p:nvPr>
        </p:nvSpPr>
        <p:spPr>
          <a:xfrm>
            <a:off x="614363" y="471488"/>
            <a:ext cx="8278812" cy="2670175"/>
          </a:xfrm>
        </p:spPr>
        <p:txBody>
          <a:bodyPr/>
          <a:lstStyle/>
          <a:p>
            <a:pPr marL="44450" indent="0" algn="ctr">
              <a:buFont typeface="Georgia" pitchFamily="18" charset="0"/>
              <a:buNone/>
            </a:pPr>
            <a:r>
              <a:rPr lang="ru-RU" sz="2400" smtClean="0">
                <a:latin typeface="Monotype Corsiva" pitchFamily="66" charset="0"/>
              </a:rPr>
              <a:t>Аккумулятор электронной сигареты вспыхнул в тот момент, когда 13-летний Александр Т. поднёс его к губам.</a:t>
            </a:r>
          </a:p>
          <a:p>
            <a:pPr marL="44450" indent="0" algn="ctr">
              <a:buFont typeface="Georgia" pitchFamily="18" charset="0"/>
              <a:buNone/>
            </a:pPr>
            <a:r>
              <a:rPr lang="ru-RU" sz="2400" smtClean="0">
                <a:latin typeface="Monotype Corsiva" pitchFamily="66" charset="0"/>
              </a:rPr>
              <a:t>13-летний школьник из Новосибирской области Александр Т. попал в больницу с размозжением кисти и ампутацией трёх пальцев после того, как в его руке взорвалась электронная сигарета. Также у подростка разорвана левая щека и повреждены сухожилия.</a:t>
            </a:r>
          </a:p>
        </p:txBody>
      </p:sp>
      <p:sp>
        <p:nvSpPr>
          <p:cNvPr id="34819" name="AutoShape 2" descr="Картинки по запросу гугл лого"/>
          <p:cNvSpPr>
            <a:spLocks noChangeAspect="1" noChangeArrowheads="1"/>
          </p:cNvSpPr>
          <p:nvPr/>
        </p:nvSpPr>
        <p:spPr bwMode="auto">
          <a:xfrm>
            <a:off x="1547813" y="3644900"/>
            <a:ext cx="2160587" cy="2160588"/>
          </a:xfrm>
          <a:prstGeom prst="rect">
            <a:avLst/>
          </a:prstGeom>
          <a:noFill/>
          <a:ln w="9525">
            <a:noFill/>
            <a:miter lim="800000"/>
            <a:headEnd/>
            <a:tailEnd/>
          </a:ln>
        </p:spPr>
        <p:txBody>
          <a:bodyPr/>
          <a:lstStyle/>
          <a:p>
            <a:endParaRPr lang="ru-RU">
              <a:latin typeface="Trebuchet MS" pitchFamily="34" charset="0"/>
            </a:endParaRPr>
          </a:p>
        </p:txBody>
      </p:sp>
      <p:sp>
        <p:nvSpPr>
          <p:cNvPr id="34820" name="AutoShape 2" descr="https://pp.vk.me/c637119/v637119029/22de0/OJuWdEabrTc.jpg"/>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Trebuchet MS" pitchFamily="34" charset="0"/>
            </a:endParaRPr>
          </a:p>
        </p:txBody>
      </p:sp>
      <p:pic>
        <p:nvPicPr>
          <p:cNvPr id="34821" name="Рисунок 3"/>
          <p:cNvPicPr>
            <a:picLocks noChangeAspect="1"/>
          </p:cNvPicPr>
          <p:nvPr/>
        </p:nvPicPr>
        <p:blipFill>
          <a:blip r:embed="rId2" cstate="print"/>
          <a:srcRect/>
          <a:stretch>
            <a:fillRect/>
          </a:stretch>
        </p:blipFill>
        <p:spPr bwMode="auto">
          <a:xfrm>
            <a:off x="1135063" y="2852738"/>
            <a:ext cx="2589212" cy="3452812"/>
          </a:xfrm>
          <a:prstGeom prst="rect">
            <a:avLst/>
          </a:prstGeom>
          <a:noFill/>
          <a:ln w="9525">
            <a:noFill/>
            <a:miter lim="800000"/>
            <a:headEnd/>
            <a:tailEnd/>
          </a:ln>
        </p:spPr>
      </p:pic>
      <p:pic>
        <p:nvPicPr>
          <p:cNvPr id="34822" name="Рисунок 5"/>
          <p:cNvPicPr>
            <a:picLocks noChangeAspect="1"/>
          </p:cNvPicPr>
          <p:nvPr/>
        </p:nvPicPr>
        <p:blipFill>
          <a:blip r:embed="rId3" cstate="print"/>
          <a:srcRect/>
          <a:stretch>
            <a:fillRect/>
          </a:stretch>
        </p:blipFill>
        <p:spPr bwMode="auto">
          <a:xfrm>
            <a:off x="3844925" y="2852738"/>
            <a:ext cx="5048250" cy="3455987"/>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ъект 2"/>
          <p:cNvSpPr>
            <a:spLocks noGrp="1"/>
          </p:cNvSpPr>
          <p:nvPr>
            <p:ph sz="quarter" idx="13"/>
          </p:nvPr>
        </p:nvSpPr>
        <p:spPr>
          <a:xfrm>
            <a:off x="307975" y="188913"/>
            <a:ext cx="8353425" cy="6172200"/>
          </a:xfrm>
        </p:spPr>
        <p:txBody>
          <a:bodyPr/>
          <a:lstStyle/>
          <a:p>
            <a:pPr marL="44450" indent="0" algn="ctr">
              <a:buFont typeface="Georgia" pitchFamily="18" charset="0"/>
              <a:buNone/>
            </a:pPr>
            <a:r>
              <a:rPr lang="ru-RU" sz="5400" smtClean="0">
                <a:latin typeface="Monotype Corsiva" pitchFamily="66" charset="0"/>
              </a:rPr>
              <a:t>Совет </a:t>
            </a:r>
          </a:p>
          <a:p>
            <a:pPr marL="44450" indent="0" algn="ctr">
              <a:buFont typeface="Georgia" pitchFamily="18" charset="0"/>
              <a:buNone/>
            </a:pPr>
            <a:r>
              <a:rPr lang="ru-RU" sz="2000" smtClean="0">
                <a:latin typeface="Monotype Corsiva" pitchFamily="66" charset="0"/>
              </a:rPr>
              <a:t>Наиболее эффективной мерой в первичной профилактики асоциальных явлений остается организация досуга, занятости детей и подростков. </a:t>
            </a:r>
          </a:p>
          <a:p>
            <a:pPr marL="44450" indent="0" algn="ctr">
              <a:buFont typeface="Georgia" pitchFamily="18" charset="0"/>
              <a:buNone/>
            </a:pPr>
            <a:r>
              <a:rPr lang="ru-RU" sz="2000" smtClean="0">
                <a:latin typeface="Monotype Corsiva" pitchFamily="66" charset="0"/>
              </a:rPr>
              <a:t>Запишите их на секцию, кружок, в школу искусств и т.д. </a:t>
            </a:r>
          </a:p>
          <a:p>
            <a:pPr marL="44450" indent="0" algn="ctr">
              <a:buFont typeface="Georgia" pitchFamily="18" charset="0"/>
              <a:buNone/>
            </a:pPr>
            <a:r>
              <a:rPr lang="ru-RU" sz="2000" smtClean="0">
                <a:latin typeface="Monotype Corsiva" pitchFamily="66" charset="0"/>
              </a:rPr>
              <a:t>Проводите больше времени с детьми, организуйте совместные  семейные мероприятия.</a:t>
            </a:r>
          </a:p>
          <a:p>
            <a:pPr marL="44450" indent="0" algn="ctr">
              <a:buFont typeface="Georgia" pitchFamily="18" charset="0"/>
              <a:buNone/>
            </a:pPr>
            <a:endParaRPr lang="ru-RU" sz="2000" smtClean="0">
              <a:latin typeface="Monotype Corsiva" pitchFamily="66" charset="0"/>
            </a:endParaRPr>
          </a:p>
          <a:p>
            <a:pPr marL="44450" indent="0" algn="ctr">
              <a:buFont typeface="Georgia" pitchFamily="18" charset="0"/>
              <a:buNone/>
            </a:pPr>
            <a:endParaRPr lang="ru-RU" sz="5400" smtClean="0">
              <a:latin typeface="Monotype Corsiva" pitchFamily="66" charset="0"/>
            </a:endParaRPr>
          </a:p>
        </p:txBody>
      </p:sp>
      <p:sp>
        <p:nvSpPr>
          <p:cNvPr id="35843" name="AutoShape 2" descr="Картинки по запросу гугл лого"/>
          <p:cNvSpPr>
            <a:spLocks noChangeAspect="1" noChangeArrowheads="1"/>
          </p:cNvSpPr>
          <p:nvPr/>
        </p:nvSpPr>
        <p:spPr bwMode="auto">
          <a:xfrm>
            <a:off x="1547813" y="3644900"/>
            <a:ext cx="2160587" cy="2160588"/>
          </a:xfrm>
          <a:prstGeom prst="rect">
            <a:avLst/>
          </a:prstGeom>
          <a:noFill/>
          <a:ln w="9525">
            <a:noFill/>
            <a:miter lim="800000"/>
            <a:headEnd/>
            <a:tailEnd/>
          </a:ln>
        </p:spPr>
        <p:txBody>
          <a:bodyPr/>
          <a:lstStyle/>
          <a:p>
            <a:endParaRPr lang="ru-RU">
              <a:latin typeface="Trebuchet MS" pitchFamily="34" charset="0"/>
            </a:endParaRPr>
          </a:p>
        </p:txBody>
      </p:sp>
      <p:sp>
        <p:nvSpPr>
          <p:cNvPr id="35844" name="AutoShape 2" descr="https://pp.vk.me/c637119/v637119029/22de0/OJuWdEabrTc.jpg"/>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Trebuchet MS" pitchFamily="34" charset="0"/>
            </a:endParaRPr>
          </a:p>
        </p:txBody>
      </p:sp>
      <p:pic>
        <p:nvPicPr>
          <p:cNvPr id="35845" name="Рисунок 3"/>
          <p:cNvPicPr>
            <a:picLocks noChangeAspect="1"/>
          </p:cNvPicPr>
          <p:nvPr/>
        </p:nvPicPr>
        <p:blipFill>
          <a:blip r:embed="rId2" cstate="print"/>
          <a:srcRect/>
          <a:stretch>
            <a:fillRect/>
          </a:stretch>
        </p:blipFill>
        <p:spPr bwMode="auto">
          <a:xfrm>
            <a:off x="2484438" y="2990850"/>
            <a:ext cx="4686300" cy="34671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ъект 2"/>
          <p:cNvSpPr>
            <a:spLocks noGrp="1"/>
          </p:cNvSpPr>
          <p:nvPr>
            <p:ph sz="quarter" idx="13"/>
          </p:nvPr>
        </p:nvSpPr>
        <p:spPr>
          <a:xfrm>
            <a:off x="307975" y="188913"/>
            <a:ext cx="8353425" cy="6172200"/>
          </a:xfrm>
        </p:spPr>
        <p:txBody>
          <a:bodyPr/>
          <a:lstStyle/>
          <a:p>
            <a:pPr marL="44450" indent="0" algn="ctr">
              <a:buFont typeface="Georgia" pitchFamily="18" charset="0"/>
              <a:buNone/>
            </a:pPr>
            <a:endParaRPr lang="ru-RU" sz="5400" smtClean="0">
              <a:latin typeface="Monotype Corsiva" pitchFamily="66" charset="0"/>
            </a:endParaRPr>
          </a:p>
          <a:p>
            <a:pPr marL="44450" indent="0" algn="ctr">
              <a:buFont typeface="Georgia" pitchFamily="18" charset="0"/>
              <a:buNone/>
            </a:pPr>
            <a:endParaRPr lang="ru-RU" sz="5400" smtClean="0">
              <a:latin typeface="Monotype Corsiva" pitchFamily="66" charset="0"/>
            </a:endParaRPr>
          </a:p>
          <a:p>
            <a:pPr marL="44450" indent="0" algn="ctr">
              <a:buFont typeface="Georgia" pitchFamily="18" charset="0"/>
              <a:buNone/>
            </a:pPr>
            <a:endParaRPr lang="ru-RU" sz="5400" smtClean="0">
              <a:latin typeface="Monotype Corsiva" pitchFamily="66" charset="0"/>
            </a:endParaRPr>
          </a:p>
          <a:p>
            <a:pPr marL="44450" indent="0" algn="ctr">
              <a:buFont typeface="Georgia" pitchFamily="18" charset="0"/>
              <a:buNone/>
            </a:pPr>
            <a:r>
              <a:rPr lang="ru-RU" sz="5400" smtClean="0">
                <a:latin typeface="Monotype Corsiva" pitchFamily="66" charset="0"/>
              </a:rPr>
              <a:t>Спасибо за внимание!!!</a:t>
            </a:r>
          </a:p>
        </p:txBody>
      </p:sp>
      <p:sp>
        <p:nvSpPr>
          <p:cNvPr id="36867" name="AutoShape 2" descr="Картинки по запросу гугл лого"/>
          <p:cNvSpPr>
            <a:spLocks noChangeAspect="1" noChangeArrowheads="1"/>
          </p:cNvSpPr>
          <p:nvPr/>
        </p:nvSpPr>
        <p:spPr bwMode="auto">
          <a:xfrm>
            <a:off x="1547813" y="3644900"/>
            <a:ext cx="2160587" cy="2160588"/>
          </a:xfrm>
          <a:prstGeom prst="rect">
            <a:avLst/>
          </a:prstGeom>
          <a:noFill/>
          <a:ln w="9525">
            <a:noFill/>
            <a:miter lim="800000"/>
            <a:headEnd/>
            <a:tailEnd/>
          </a:ln>
        </p:spPr>
        <p:txBody>
          <a:bodyPr/>
          <a:lstStyle/>
          <a:p>
            <a:endParaRPr lang="ru-RU">
              <a:latin typeface="Trebuchet MS" pitchFamily="34" charset="0"/>
            </a:endParaRPr>
          </a:p>
        </p:txBody>
      </p:sp>
      <p:sp>
        <p:nvSpPr>
          <p:cNvPr id="36868" name="AutoShape 2" descr="https://pp.vk.me/c637119/v637119029/22de0/OJuWdEabrTc.jpg"/>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Trebuchet MS"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ъект 2"/>
          <p:cNvSpPr>
            <a:spLocks noGrp="1"/>
          </p:cNvSpPr>
          <p:nvPr>
            <p:ph sz="quarter" idx="13"/>
          </p:nvPr>
        </p:nvSpPr>
        <p:spPr>
          <a:xfrm>
            <a:off x="377825" y="333375"/>
            <a:ext cx="8353425" cy="5795963"/>
          </a:xfrm>
        </p:spPr>
        <p:txBody>
          <a:bodyPr/>
          <a:lstStyle/>
          <a:p>
            <a:pPr marL="44450" indent="0" algn="ctr">
              <a:spcBef>
                <a:spcPct val="0"/>
              </a:spcBef>
              <a:spcAft>
                <a:spcPct val="0"/>
              </a:spcAft>
              <a:buFont typeface="Georgia" pitchFamily="18" charset="0"/>
              <a:buNone/>
            </a:pPr>
            <a:endParaRPr lang="en-US" sz="4400" smtClean="0">
              <a:latin typeface="Monotype Corsiva" pitchFamily="66" charset="0"/>
            </a:endParaRPr>
          </a:p>
          <a:p>
            <a:pPr marL="44450" indent="0">
              <a:spcBef>
                <a:spcPct val="0"/>
              </a:spcBef>
              <a:spcAft>
                <a:spcPct val="0"/>
              </a:spcAft>
              <a:buFont typeface="Georgia" pitchFamily="18" charset="0"/>
              <a:buNone/>
            </a:pPr>
            <a:r>
              <a:rPr lang="ru-RU" sz="3200" smtClean="0">
                <a:latin typeface="Monotype Corsiva" pitchFamily="66" charset="0"/>
              </a:rPr>
              <a:t>Instagram </a:t>
            </a:r>
            <a:r>
              <a:rPr lang="en-US" sz="3200" smtClean="0">
                <a:latin typeface="Monotype Corsiva" pitchFamily="66" charset="0"/>
              </a:rPr>
              <a:t>-</a:t>
            </a:r>
            <a:r>
              <a:rPr lang="ru-RU" sz="3200" smtClean="0">
                <a:latin typeface="Monotype Corsiva" pitchFamily="66" charset="0"/>
              </a:rPr>
              <a:t> бесплатное приложение </a:t>
            </a:r>
            <a:endParaRPr lang="en-US" sz="3200" smtClean="0">
              <a:latin typeface="Monotype Corsiva" pitchFamily="66" charset="0"/>
            </a:endParaRPr>
          </a:p>
          <a:p>
            <a:pPr marL="44450" indent="0">
              <a:spcBef>
                <a:spcPct val="0"/>
              </a:spcBef>
              <a:spcAft>
                <a:spcPct val="0"/>
              </a:spcAft>
              <a:buFont typeface="Georgia" pitchFamily="18" charset="0"/>
              <a:buNone/>
            </a:pPr>
            <a:r>
              <a:rPr lang="ru-RU" sz="3200" smtClean="0">
                <a:latin typeface="Monotype Corsiva" pitchFamily="66" charset="0"/>
              </a:rPr>
              <a:t>для обмена фотографиями и </a:t>
            </a:r>
            <a:endParaRPr lang="en-US" sz="3200" smtClean="0">
              <a:latin typeface="Monotype Corsiva" pitchFamily="66" charset="0"/>
            </a:endParaRPr>
          </a:p>
          <a:p>
            <a:pPr marL="44450" indent="0">
              <a:spcBef>
                <a:spcPct val="0"/>
              </a:spcBef>
              <a:spcAft>
                <a:spcPct val="0"/>
              </a:spcAft>
              <a:buFont typeface="Georgia" pitchFamily="18" charset="0"/>
              <a:buNone/>
            </a:pPr>
            <a:r>
              <a:rPr lang="ru-RU" sz="3200" smtClean="0">
                <a:latin typeface="Monotype Corsiva" pitchFamily="66" charset="0"/>
              </a:rPr>
              <a:t>видеозаписями с элементами </a:t>
            </a:r>
            <a:endParaRPr lang="en-US" sz="3200" smtClean="0">
              <a:latin typeface="Monotype Corsiva" pitchFamily="66" charset="0"/>
            </a:endParaRPr>
          </a:p>
          <a:p>
            <a:pPr marL="44450" indent="0">
              <a:spcBef>
                <a:spcPct val="0"/>
              </a:spcBef>
              <a:spcAft>
                <a:spcPct val="0"/>
              </a:spcAft>
              <a:buFont typeface="Georgia" pitchFamily="18" charset="0"/>
              <a:buNone/>
            </a:pPr>
            <a:r>
              <a:rPr lang="ru-RU" sz="3200" smtClean="0">
                <a:latin typeface="Monotype Corsiva" pitchFamily="66" charset="0"/>
              </a:rPr>
              <a:t>социальной сети</a:t>
            </a:r>
            <a:endParaRPr lang="en-US" sz="3200" smtClean="0">
              <a:latin typeface="Monotype Corsiva" pitchFamily="66" charset="0"/>
            </a:endParaRPr>
          </a:p>
          <a:p>
            <a:pPr marL="44450" indent="0">
              <a:spcBef>
                <a:spcPct val="0"/>
              </a:spcBef>
              <a:spcAft>
                <a:spcPct val="0"/>
              </a:spcAft>
              <a:buFont typeface="Georgia" pitchFamily="18" charset="0"/>
              <a:buNone/>
            </a:pPr>
            <a:r>
              <a:rPr lang="ru-RU" sz="3200" smtClean="0">
                <a:latin typeface="Monotype Corsiva" pitchFamily="66" charset="0"/>
              </a:rPr>
              <a:t>Блогосфера:</a:t>
            </a:r>
          </a:p>
          <a:p>
            <a:pPr marL="44450" indent="0">
              <a:spcBef>
                <a:spcPct val="0"/>
              </a:spcBef>
              <a:spcAft>
                <a:spcPct val="0"/>
              </a:spcAft>
              <a:buFont typeface="Georgia" pitchFamily="18" charset="0"/>
              <a:buNone/>
            </a:pPr>
            <a:endParaRPr lang="ru-RU" sz="3200" smtClean="0">
              <a:latin typeface="Monotype Corsiva" pitchFamily="66" charset="0"/>
            </a:endParaRPr>
          </a:p>
          <a:p>
            <a:pPr marL="44450" indent="0">
              <a:spcBef>
                <a:spcPct val="0"/>
              </a:spcBef>
              <a:spcAft>
                <a:spcPct val="0"/>
              </a:spcAft>
              <a:buFont typeface="Georgia" pitchFamily="18" charset="0"/>
              <a:buNone/>
            </a:pPr>
            <a:r>
              <a:rPr lang="en-US" sz="3200" smtClean="0">
                <a:latin typeface="Monotype Corsiva" pitchFamily="66" charset="0"/>
              </a:rPr>
              <a:t>LiveJournal - </a:t>
            </a:r>
            <a:r>
              <a:rPr lang="ru-RU" sz="3200" smtClean="0">
                <a:latin typeface="Monotype Corsiva" pitchFamily="66" charset="0"/>
              </a:rPr>
              <a:t>Живой Журнал</a:t>
            </a:r>
          </a:p>
          <a:p>
            <a:pPr marL="44450" indent="0">
              <a:spcBef>
                <a:spcPct val="0"/>
              </a:spcBef>
              <a:spcAft>
                <a:spcPct val="0"/>
              </a:spcAft>
              <a:buFont typeface="Georgia" pitchFamily="18" charset="0"/>
              <a:buNone/>
            </a:pPr>
            <a:endParaRPr lang="ru-RU" sz="3200" smtClean="0">
              <a:latin typeface="Monotype Corsiva" pitchFamily="66" charset="0"/>
            </a:endParaRPr>
          </a:p>
          <a:p>
            <a:pPr marL="44450" indent="0">
              <a:spcBef>
                <a:spcPct val="0"/>
              </a:spcBef>
              <a:spcAft>
                <a:spcPct val="0"/>
              </a:spcAft>
              <a:buFont typeface="Georgia" pitchFamily="18" charset="0"/>
              <a:buNone/>
            </a:pPr>
            <a:endParaRPr lang="ru-RU" sz="3200" smtClean="0">
              <a:latin typeface="Monotype Corsiva" pitchFamily="66" charset="0"/>
            </a:endParaRPr>
          </a:p>
          <a:p>
            <a:pPr marL="44450" indent="0">
              <a:spcBef>
                <a:spcPct val="0"/>
              </a:spcBef>
              <a:spcAft>
                <a:spcPct val="0"/>
              </a:spcAft>
              <a:buFont typeface="Georgia" pitchFamily="18" charset="0"/>
              <a:buNone/>
            </a:pPr>
            <a:r>
              <a:rPr lang="en-US" sz="3200" smtClean="0">
                <a:latin typeface="Monotype Corsiva" pitchFamily="66" charset="0"/>
              </a:rPr>
              <a:t>Twitter</a:t>
            </a:r>
            <a:endParaRPr lang="ru-RU" sz="3200" smtClean="0">
              <a:latin typeface="Monotype Corsiva" pitchFamily="66" charset="0"/>
            </a:endParaRPr>
          </a:p>
          <a:p>
            <a:pPr marL="44450" indent="0">
              <a:spcBef>
                <a:spcPct val="0"/>
              </a:spcBef>
              <a:spcAft>
                <a:spcPct val="0"/>
              </a:spcAft>
              <a:buFont typeface="Georgia" pitchFamily="18" charset="0"/>
              <a:buNone/>
            </a:pPr>
            <a:endParaRPr lang="ru-RU" sz="3200" smtClean="0">
              <a:latin typeface="Monotype Corsiva" pitchFamily="66" charset="0"/>
            </a:endParaRPr>
          </a:p>
          <a:p>
            <a:pPr marL="44450" indent="0">
              <a:spcBef>
                <a:spcPct val="0"/>
              </a:spcBef>
              <a:spcAft>
                <a:spcPct val="0"/>
              </a:spcAft>
              <a:buFont typeface="Georgia" pitchFamily="18" charset="0"/>
              <a:buNone/>
            </a:pPr>
            <a:endParaRPr lang="ru-RU" sz="3200" smtClean="0">
              <a:latin typeface="Monotype Corsiva" pitchFamily="66" charset="0"/>
            </a:endParaRPr>
          </a:p>
          <a:p>
            <a:pPr marL="44450" indent="0">
              <a:spcBef>
                <a:spcPct val="0"/>
              </a:spcBef>
              <a:spcAft>
                <a:spcPct val="0"/>
              </a:spcAft>
              <a:buFont typeface="Georgia" pitchFamily="18" charset="0"/>
              <a:buNone/>
            </a:pPr>
            <a:endParaRPr lang="ru-RU" sz="3200" smtClean="0">
              <a:latin typeface="Monotype Corsiva" pitchFamily="66" charset="0"/>
            </a:endParaRPr>
          </a:p>
        </p:txBody>
      </p:sp>
      <p:pic>
        <p:nvPicPr>
          <p:cNvPr id="8195" name="Рисунок 6"/>
          <p:cNvPicPr>
            <a:picLocks noChangeAspect="1"/>
          </p:cNvPicPr>
          <p:nvPr/>
        </p:nvPicPr>
        <p:blipFill>
          <a:blip r:embed="rId2" cstate="print"/>
          <a:srcRect/>
          <a:stretch>
            <a:fillRect/>
          </a:stretch>
        </p:blipFill>
        <p:spPr bwMode="auto">
          <a:xfrm>
            <a:off x="6804025" y="981075"/>
            <a:ext cx="1728788" cy="1727200"/>
          </a:xfrm>
          <a:prstGeom prst="rect">
            <a:avLst/>
          </a:prstGeom>
          <a:noFill/>
          <a:ln w="9525">
            <a:noFill/>
            <a:miter lim="800000"/>
            <a:headEnd/>
            <a:tailEnd/>
          </a:ln>
        </p:spPr>
      </p:pic>
      <p:pic>
        <p:nvPicPr>
          <p:cNvPr id="8196" name="Рисунок 8"/>
          <p:cNvPicPr>
            <a:picLocks noChangeAspect="1"/>
          </p:cNvPicPr>
          <p:nvPr/>
        </p:nvPicPr>
        <p:blipFill>
          <a:blip r:embed="rId3" cstate="print"/>
          <a:srcRect/>
          <a:stretch>
            <a:fillRect/>
          </a:stretch>
        </p:blipFill>
        <p:spPr bwMode="auto">
          <a:xfrm>
            <a:off x="6804025" y="2924175"/>
            <a:ext cx="1728788" cy="1728788"/>
          </a:xfrm>
          <a:prstGeom prst="rect">
            <a:avLst/>
          </a:prstGeom>
          <a:noFill/>
          <a:ln w="9525">
            <a:noFill/>
            <a:miter lim="800000"/>
            <a:headEnd/>
            <a:tailEnd/>
          </a:ln>
        </p:spPr>
      </p:pic>
      <p:pic>
        <p:nvPicPr>
          <p:cNvPr id="8197" name="Рисунок 9"/>
          <p:cNvPicPr>
            <a:picLocks noChangeAspect="1"/>
          </p:cNvPicPr>
          <p:nvPr/>
        </p:nvPicPr>
        <p:blipFill>
          <a:blip r:embed="rId4" cstate="print"/>
          <a:srcRect/>
          <a:stretch>
            <a:fillRect/>
          </a:stretch>
        </p:blipFill>
        <p:spPr bwMode="auto">
          <a:xfrm>
            <a:off x="6804025" y="4868863"/>
            <a:ext cx="1704975" cy="17811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Объект 2"/>
          <p:cNvSpPr>
            <a:spLocks noGrp="1"/>
          </p:cNvSpPr>
          <p:nvPr>
            <p:ph sz="quarter" idx="13"/>
          </p:nvPr>
        </p:nvSpPr>
        <p:spPr>
          <a:xfrm>
            <a:off x="377825" y="333375"/>
            <a:ext cx="8353425" cy="5795963"/>
          </a:xfrm>
        </p:spPr>
        <p:txBody>
          <a:bodyPr/>
          <a:lstStyle/>
          <a:p>
            <a:pPr marL="44450" indent="0" algn="ctr">
              <a:spcBef>
                <a:spcPct val="0"/>
              </a:spcBef>
              <a:spcAft>
                <a:spcPct val="0"/>
              </a:spcAft>
              <a:buFont typeface="Georgia" pitchFamily="18" charset="0"/>
              <a:buNone/>
            </a:pPr>
            <a:r>
              <a:rPr lang="ru-RU" sz="3200" b="1" smtClean="0">
                <a:latin typeface="Monotype Corsiva" pitchFamily="66" charset="0"/>
              </a:rPr>
              <a:t>Мессенджер  - это программа по обмену мгновенными сообщениями. Английское слово messenger является производным от message — сообщение</a:t>
            </a:r>
          </a:p>
          <a:p>
            <a:pPr marL="44450" indent="0">
              <a:spcBef>
                <a:spcPct val="0"/>
              </a:spcBef>
              <a:spcAft>
                <a:spcPct val="0"/>
              </a:spcAft>
              <a:buFont typeface="Georgia" pitchFamily="18" charset="0"/>
              <a:buNone/>
            </a:pPr>
            <a:r>
              <a:rPr lang="ru-RU" sz="6000" b="1" smtClean="0">
                <a:latin typeface="Monotype Corsiva" pitchFamily="66" charset="0"/>
              </a:rPr>
              <a:t>                   </a:t>
            </a:r>
            <a:r>
              <a:rPr lang="en-US" sz="6000" b="1" smtClean="0">
                <a:latin typeface="Monotype Corsiva" pitchFamily="66" charset="0"/>
              </a:rPr>
              <a:t>Skype</a:t>
            </a:r>
            <a:endParaRPr lang="ru-RU" sz="6000" b="1" smtClean="0">
              <a:latin typeface="Monotype Corsiva" pitchFamily="66" charset="0"/>
            </a:endParaRPr>
          </a:p>
          <a:p>
            <a:pPr marL="44450" indent="0" algn="ctr">
              <a:spcBef>
                <a:spcPct val="0"/>
              </a:spcBef>
              <a:spcAft>
                <a:spcPct val="0"/>
              </a:spcAft>
              <a:buFont typeface="Georgia" pitchFamily="18" charset="0"/>
              <a:buNone/>
            </a:pPr>
            <a:r>
              <a:rPr lang="en-US" sz="6000" b="1" smtClean="0">
                <a:latin typeface="Monotype Corsiva" pitchFamily="66" charset="0"/>
              </a:rPr>
              <a:t>Viber</a:t>
            </a:r>
            <a:endParaRPr lang="ru-RU" sz="6000" b="1" smtClean="0">
              <a:latin typeface="Monotype Corsiva" pitchFamily="66" charset="0"/>
            </a:endParaRPr>
          </a:p>
          <a:p>
            <a:pPr marL="44450" indent="0" algn="ctr">
              <a:spcBef>
                <a:spcPct val="0"/>
              </a:spcBef>
              <a:spcAft>
                <a:spcPct val="0"/>
              </a:spcAft>
              <a:buFont typeface="Georgia" pitchFamily="18" charset="0"/>
              <a:buNone/>
            </a:pPr>
            <a:r>
              <a:rPr lang="en-US" sz="6000" b="1" smtClean="0">
                <a:latin typeface="Monotype Corsiva" pitchFamily="66" charset="0"/>
              </a:rPr>
              <a:t>WhatsApp</a:t>
            </a:r>
          </a:p>
          <a:p>
            <a:pPr marL="44450" indent="0" algn="ctr">
              <a:spcBef>
                <a:spcPct val="0"/>
              </a:spcBef>
              <a:spcAft>
                <a:spcPct val="0"/>
              </a:spcAft>
              <a:buFont typeface="Georgia" pitchFamily="18" charset="0"/>
              <a:buNone/>
            </a:pPr>
            <a:r>
              <a:rPr lang="en-US" sz="6000" b="1" smtClean="0">
                <a:latin typeface="Monotype Corsiva" pitchFamily="66" charset="0"/>
              </a:rPr>
              <a:t>Telegram</a:t>
            </a:r>
            <a:endParaRPr lang="ru-RU" sz="6000" b="1" smtClean="0">
              <a:latin typeface="Monotype Corsiva" pitchFamily="66" charset="0"/>
            </a:endParaRPr>
          </a:p>
          <a:p>
            <a:pPr marL="44450" indent="0" algn="ctr">
              <a:spcBef>
                <a:spcPct val="0"/>
              </a:spcBef>
              <a:spcAft>
                <a:spcPct val="0"/>
              </a:spcAft>
              <a:buFont typeface="Georgia" pitchFamily="18" charset="0"/>
              <a:buNone/>
            </a:pPr>
            <a:endParaRPr lang="ru-RU" sz="6000" b="1" smtClean="0">
              <a:latin typeface="Monotype Corsiva" pitchFamily="66" charset="0"/>
            </a:endParaRPr>
          </a:p>
        </p:txBody>
      </p:sp>
      <p:pic>
        <p:nvPicPr>
          <p:cNvPr id="9219" name="Рисунок 4"/>
          <p:cNvPicPr>
            <a:picLocks noChangeAspect="1"/>
          </p:cNvPicPr>
          <p:nvPr/>
        </p:nvPicPr>
        <p:blipFill>
          <a:blip r:embed="rId2" cstate="print"/>
          <a:srcRect/>
          <a:stretch>
            <a:fillRect/>
          </a:stretch>
        </p:blipFill>
        <p:spPr bwMode="auto">
          <a:xfrm>
            <a:off x="6804025" y="1990725"/>
            <a:ext cx="1511300" cy="1509713"/>
          </a:xfrm>
          <a:prstGeom prst="rect">
            <a:avLst/>
          </a:prstGeom>
          <a:noFill/>
          <a:ln w="9525">
            <a:noFill/>
            <a:miter lim="800000"/>
            <a:headEnd/>
            <a:tailEnd/>
          </a:ln>
        </p:spPr>
      </p:pic>
      <p:pic>
        <p:nvPicPr>
          <p:cNvPr id="9220" name="Рисунок 7"/>
          <p:cNvPicPr>
            <a:picLocks noChangeAspect="1"/>
          </p:cNvPicPr>
          <p:nvPr/>
        </p:nvPicPr>
        <p:blipFill>
          <a:blip r:embed="rId3" cstate="print"/>
          <a:srcRect/>
          <a:stretch>
            <a:fillRect/>
          </a:stretch>
        </p:blipFill>
        <p:spPr bwMode="auto">
          <a:xfrm>
            <a:off x="1120775" y="2673350"/>
            <a:ext cx="1655763" cy="1655763"/>
          </a:xfrm>
          <a:prstGeom prst="rect">
            <a:avLst/>
          </a:prstGeom>
          <a:noFill/>
          <a:ln w="9525">
            <a:noFill/>
            <a:miter lim="800000"/>
            <a:headEnd/>
            <a:tailEnd/>
          </a:ln>
        </p:spPr>
      </p:pic>
      <p:pic>
        <p:nvPicPr>
          <p:cNvPr id="9221" name="Рисунок 8"/>
          <p:cNvPicPr>
            <a:picLocks noChangeAspect="1"/>
          </p:cNvPicPr>
          <p:nvPr/>
        </p:nvPicPr>
        <p:blipFill>
          <a:blip r:embed="rId4" cstate="print"/>
          <a:srcRect/>
          <a:stretch>
            <a:fillRect/>
          </a:stretch>
        </p:blipFill>
        <p:spPr bwMode="auto">
          <a:xfrm>
            <a:off x="6804025" y="3708400"/>
            <a:ext cx="1635125" cy="1636713"/>
          </a:xfrm>
          <a:prstGeom prst="rect">
            <a:avLst/>
          </a:prstGeom>
          <a:noFill/>
          <a:ln w="9525">
            <a:noFill/>
            <a:miter lim="800000"/>
            <a:headEnd/>
            <a:tailEnd/>
          </a:ln>
        </p:spPr>
      </p:pic>
      <p:pic>
        <p:nvPicPr>
          <p:cNvPr id="9222" name="Рисунок 9"/>
          <p:cNvPicPr>
            <a:picLocks noChangeAspect="1"/>
          </p:cNvPicPr>
          <p:nvPr/>
        </p:nvPicPr>
        <p:blipFill>
          <a:blip r:embed="rId5" cstate="print"/>
          <a:srcRect/>
          <a:stretch>
            <a:fillRect/>
          </a:stretch>
        </p:blipFill>
        <p:spPr bwMode="auto">
          <a:xfrm>
            <a:off x="1084263" y="4527550"/>
            <a:ext cx="1692275" cy="1690688"/>
          </a:xfrm>
          <a:prstGeom prst="rect">
            <a:avLst/>
          </a:prstGeom>
          <a:noFill/>
          <a:ln w="9525">
            <a:noFill/>
            <a:miter lim="800000"/>
            <a:headEnd/>
            <a:tailEnd/>
          </a:ln>
        </p:spPr>
      </p:pic>
      <p:sp>
        <p:nvSpPr>
          <p:cNvPr id="9223" name="AutoShape 2" descr="Картинки по запросу telegram logo io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Trebuchet MS" pitchFamily="34" charset="0"/>
            </a:endParaRPr>
          </a:p>
        </p:txBody>
      </p:sp>
      <p:sp>
        <p:nvSpPr>
          <p:cNvPr id="12" name="Стрелка вправо 11"/>
          <p:cNvSpPr/>
          <p:nvPr/>
        </p:nvSpPr>
        <p:spPr>
          <a:xfrm>
            <a:off x="5508625" y="2781300"/>
            <a:ext cx="1223963"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 name="Стрелка влево 12"/>
          <p:cNvSpPr/>
          <p:nvPr/>
        </p:nvSpPr>
        <p:spPr>
          <a:xfrm>
            <a:off x="2776538" y="3533775"/>
            <a:ext cx="1079500" cy="3508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Стрелка вправо 13"/>
          <p:cNvSpPr/>
          <p:nvPr/>
        </p:nvSpPr>
        <p:spPr>
          <a:xfrm>
            <a:off x="6154738" y="4570413"/>
            <a:ext cx="576262"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 name="Стрелка влево 14"/>
          <p:cNvSpPr/>
          <p:nvPr/>
        </p:nvSpPr>
        <p:spPr>
          <a:xfrm>
            <a:off x="2776538" y="5445125"/>
            <a:ext cx="706437" cy="2873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ъект 2"/>
          <p:cNvSpPr>
            <a:spLocks noGrp="1"/>
          </p:cNvSpPr>
          <p:nvPr>
            <p:ph sz="quarter" idx="13"/>
          </p:nvPr>
        </p:nvSpPr>
        <p:spPr>
          <a:xfrm>
            <a:off x="395288" y="731838"/>
            <a:ext cx="8353425" cy="4065587"/>
          </a:xfrm>
        </p:spPr>
        <p:txBody>
          <a:bodyPr/>
          <a:lstStyle/>
          <a:p>
            <a:pPr marL="44450" indent="0">
              <a:buFont typeface="Georgia" pitchFamily="18" charset="0"/>
              <a:buNone/>
            </a:pPr>
            <a:r>
              <a:rPr lang="ru-RU" sz="2000" b="1" smtClean="0">
                <a:latin typeface="Monotype Corsiva" pitchFamily="66" charset="0"/>
              </a:rPr>
              <a:t>Periscope позволяет вести трансляции и рассказывать об окружающем мире в прямом эфире.</a:t>
            </a:r>
          </a:p>
          <a:p>
            <a:pPr marL="44450" indent="0">
              <a:buFont typeface="Georgia" pitchFamily="18" charset="0"/>
              <a:buNone/>
            </a:pPr>
            <a:r>
              <a:rPr lang="ru-RU" sz="2000" b="1" smtClean="0">
                <a:latin typeface="Monotype Corsiva" pitchFamily="66" charset="0"/>
              </a:rPr>
              <a:t>Пользователи Periscope могут:</a:t>
            </a:r>
          </a:p>
          <a:p>
            <a:pPr marL="44450" indent="0">
              <a:buFont typeface="Georgia" pitchFamily="18" charset="0"/>
              <a:buNone/>
            </a:pPr>
            <a:r>
              <a:rPr lang="ru-RU" sz="2000" b="1" smtClean="0">
                <a:latin typeface="Monotype Corsiva" pitchFamily="66" charset="0"/>
              </a:rPr>
              <a:t>• транслировать видео в прямом эфире и общаться со зрителями с помощью сердечек и комментариев;</a:t>
            </a:r>
          </a:p>
          <a:p>
            <a:pPr marL="44450" indent="0">
              <a:buFont typeface="Georgia" pitchFamily="18" charset="0"/>
              <a:buNone/>
            </a:pPr>
            <a:r>
              <a:rPr lang="ru-RU" sz="2000" b="1" smtClean="0">
                <a:latin typeface="Monotype Corsiva" pitchFamily="66" charset="0"/>
              </a:rPr>
              <a:t>• узнавать о популярных потоковых видеотрансляциях в прямом эфире из разных точек земного шара и находить трансляции по местоположению или теме;</a:t>
            </a:r>
          </a:p>
          <a:p>
            <a:pPr marL="44450" indent="0">
              <a:buFont typeface="Georgia" pitchFamily="18" charset="0"/>
              <a:buNone/>
            </a:pPr>
            <a:r>
              <a:rPr lang="ru-RU" sz="2000" b="1" smtClean="0">
                <a:latin typeface="Monotype Corsiva" pitchFamily="66" charset="0"/>
              </a:rPr>
              <a:t>• смотреть лучшие моменты пропущенных трансляций в записи;</a:t>
            </a:r>
          </a:p>
          <a:p>
            <a:pPr marL="44450" indent="0">
              <a:buFont typeface="Georgia" pitchFamily="18" charset="0"/>
              <a:buNone/>
            </a:pPr>
            <a:r>
              <a:rPr lang="ru-RU" sz="2000" b="1" smtClean="0">
                <a:latin typeface="Monotype Corsiva" pitchFamily="66" charset="0"/>
              </a:rPr>
              <a:t>• делиться видеотрансляциями в прямом эфире в Твиттере и других социальных сетях;</a:t>
            </a:r>
          </a:p>
          <a:p>
            <a:pPr marL="44450" indent="0">
              <a:buFont typeface="Georgia" pitchFamily="18" charset="0"/>
              <a:buNone/>
            </a:pPr>
            <a:r>
              <a:rPr lang="ru-RU" sz="2000" b="1" smtClean="0">
                <a:latin typeface="Monotype Corsiva" pitchFamily="66" charset="0"/>
              </a:rPr>
              <a:t>• проводить закрытые трансляции для отдельных пользователей или друзей.</a:t>
            </a:r>
          </a:p>
        </p:txBody>
      </p:sp>
      <p:pic>
        <p:nvPicPr>
          <p:cNvPr id="10243" name="Picture 2" descr="Похожее изображение"/>
          <p:cNvPicPr>
            <a:picLocks noChangeAspect="1" noChangeArrowheads="1"/>
          </p:cNvPicPr>
          <p:nvPr/>
        </p:nvPicPr>
        <p:blipFill>
          <a:blip r:embed="rId2" cstate="print"/>
          <a:srcRect/>
          <a:stretch>
            <a:fillRect/>
          </a:stretch>
        </p:blipFill>
        <p:spPr bwMode="auto">
          <a:xfrm>
            <a:off x="3352800" y="4508500"/>
            <a:ext cx="2438400" cy="2438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ъект 2"/>
          <p:cNvSpPr>
            <a:spLocks noGrp="1"/>
          </p:cNvSpPr>
          <p:nvPr>
            <p:ph sz="quarter" idx="13"/>
          </p:nvPr>
        </p:nvSpPr>
        <p:spPr>
          <a:xfrm>
            <a:off x="395288" y="404813"/>
            <a:ext cx="8353425" cy="6119812"/>
          </a:xfrm>
        </p:spPr>
        <p:txBody>
          <a:bodyPr/>
          <a:lstStyle/>
          <a:p>
            <a:pPr marL="44450" indent="0" algn="ctr">
              <a:buFont typeface="Georgia" pitchFamily="18" charset="0"/>
              <a:buNone/>
            </a:pPr>
            <a:r>
              <a:rPr lang="ru-RU" sz="2000" b="1" smtClean="0">
                <a:latin typeface="Monotype Corsiva" pitchFamily="66" charset="0"/>
              </a:rPr>
              <a:t>Словарь молодежного сленга, используемый при переписке </a:t>
            </a:r>
          </a:p>
          <a:p>
            <a:pPr marL="44450" indent="0">
              <a:buFont typeface="Georgia" pitchFamily="18" charset="0"/>
              <a:buNone/>
            </a:pPr>
            <a:r>
              <a:rPr lang="ru-RU" sz="2400" b="1" u="sng" smtClean="0">
                <a:latin typeface="Monotype Corsiva" pitchFamily="66" charset="0"/>
              </a:rPr>
              <a:t>Фейк </a:t>
            </a:r>
            <a:r>
              <a:rPr lang="ru-RU" sz="2400" b="1" smtClean="0">
                <a:latin typeface="Monotype Corsiva" pitchFamily="66" charset="0"/>
              </a:rPr>
              <a:t>- человек, создавший ложную интернет-страницу, не со своими фотками, с чужим именем.</a:t>
            </a:r>
          </a:p>
          <a:p>
            <a:pPr marL="44450" indent="0">
              <a:buFont typeface="Georgia" pitchFamily="18" charset="0"/>
              <a:buNone/>
            </a:pPr>
            <a:r>
              <a:rPr lang="ru-RU" sz="2400" b="1" u="sng" smtClean="0">
                <a:latin typeface="Monotype Corsiva" pitchFamily="66" charset="0"/>
              </a:rPr>
              <a:t>Баян</a:t>
            </a:r>
            <a:r>
              <a:rPr lang="ru-RU" sz="2400" b="1" smtClean="0">
                <a:latin typeface="Monotype Corsiva" pitchFamily="66" charset="0"/>
              </a:rPr>
              <a:t> – повторение, чаще шутки или картинки</a:t>
            </a:r>
          </a:p>
          <a:p>
            <a:pPr marL="44450" indent="0">
              <a:buFont typeface="Georgia" pitchFamily="18" charset="0"/>
              <a:buNone/>
            </a:pPr>
            <a:r>
              <a:rPr lang="ru-RU" sz="2400" b="1" u="sng" smtClean="0">
                <a:latin typeface="Monotype Corsiva" pitchFamily="66" charset="0"/>
              </a:rPr>
              <a:t>Няшно</a:t>
            </a:r>
            <a:r>
              <a:rPr lang="ru-RU" sz="2400" b="1" smtClean="0">
                <a:latin typeface="Monotype Corsiva" pitchFamily="66" charset="0"/>
              </a:rPr>
              <a:t> - мило, хорошо, приятно, красиво</a:t>
            </a:r>
          </a:p>
          <a:p>
            <a:pPr marL="44450" indent="0">
              <a:buFont typeface="Georgia" pitchFamily="18" charset="0"/>
              <a:buNone/>
            </a:pPr>
            <a:r>
              <a:rPr lang="ru-RU" sz="2400" b="1" u="sng" smtClean="0">
                <a:latin typeface="Monotype Corsiva" pitchFamily="66" charset="0"/>
              </a:rPr>
              <a:t>Тян, Тянка </a:t>
            </a:r>
            <a:r>
              <a:rPr lang="ru-RU" sz="2400" b="1" smtClean="0">
                <a:latin typeface="Monotype Corsiva" pitchFamily="66" charset="0"/>
              </a:rPr>
              <a:t>– Девушка</a:t>
            </a:r>
          </a:p>
          <a:p>
            <a:pPr marL="44450" indent="0">
              <a:buFont typeface="Georgia" pitchFamily="18" charset="0"/>
              <a:buNone/>
            </a:pPr>
            <a:r>
              <a:rPr lang="ru-RU" sz="2400" b="1" u="sng" smtClean="0">
                <a:latin typeface="Monotype Corsiva" pitchFamily="66" charset="0"/>
              </a:rPr>
              <a:t>Хейт, (Хейтеры) </a:t>
            </a:r>
            <a:r>
              <a:rPr lang="ru-RU" sz="2400" b="1" smtClean="0">
                <a:latin typeface="Monotype Corsiva" pitchFamily="66" charset="0"/>
              </a:rPr>
              <a:t> - ненависть кого-либо к творчеству или деятельности другого человека (зависть).</a:t>
            </a:r>
          </a:p>
          <a:p>
            <a:pPr marL="44450" indent="0">
              <a:buFont typeface="Georgia" pitchFamily="18" charset="0"/>
              <a:buNone/>
            </a:pPr>
            <a:r>
              <a:rPr lang="ru-RU" sz="2400" b="1" u="sng" smtClean="0">
                <a:latin typeface="Monotype Corsiva" pitchFamily="66" charset="0"/>
              </a:rPr>
              <a:t>Паблик </a:t>
            </a:r>
            <a:r>
              <a:rPr lang="ru-RU" sz="2400" b="1" smtClean="0">
                <a:latin typeface="Monotype Corsiva" pitchFamily="66" charset="0"/>
              </a:rPr>
              <a:t>– группа в «Вконтакте»</a:t>
            </a:r>
          </a:p>
          <a:p>
            <a:pPr marL="44450" indent="0">
              <a:buFont typeface="Georgia" pitchFamily="18" charset="0"/>
              <a:buNone/>
            </a:pPr>
            <a:r>
              <a:rPr lang="ru-RU" sz="2400" b="1" smtClean="0">
                <a:latin typeface="Monotype Corsiva" pitchFamily="66" charset="0"/>
              </a:rPr>
              <a:t>Лайк - Кнопка «Мне нравится»</a:t>
            </a:r>
          </a:p>
          <a:p>
            <a:pPr marL="44450" indent="0">
              <a:buFont typeface="Georgia" pitchFamily="18" charset="0"/>
              <a:buNone/>
            </a:pPr>
            <a:r>
              <a:rPr lang="ru-RU" sz="2400" b="1" smtClean="0">
                <a:latin typeface="Monotype Corsiva" pitchFamily="66" charset="0"/>
              </a:rPr>
              <a:t>Репост - (repost) это акт копирования записи к себе на страницу в социальной сети, а также сама скопированная запись или новость</a:t>
            </a:r>
          </a:p>
          <a:p>
            <a:pPr marL="44450" indent="0">
              <a:buFont typeface="Georgia" pitchFamily="18" charset="0"/>
              <a:buNone/>
            </a:pPr>
            <a:r>
              <a:rPr lang="ru-RU" sz="2400" b="1" smtClean="0">
                <a:latin typeface="Monotype Corsiva" pitchFamily="66" charset="0"/>
              </a:rPr>
              <a:t>Анон – анонимный пост</a:t>
            </a:r>
          </a:p>
        </p:txBody>
      </p:sp>
      <p:pic>
        <p:nvPicPr>
          <p:cNvPr id="11267" name="Рисунок 1"/>
          <p:cNvPicPr>
            <a:picLocks noChangeAspect="1"/>
          </p:cNvPicPr>
          <p:nvPr/>
        </p:nvPicPr>
        <p:blipFill>
          <a:blip r:embed="rId2" cstate="print"/>
          <a:srcRect/>
          <a:stretch>
            <a:fillRect/>
          </a:stretch>
        </p:blipFill>
        <p:spPr bwMode="auto">
          <a:xfrm>
            <a:off x="6516688" y="3494088"/>
            <a:ext cx="2130425" cy="1420812"/>
          </a:xfrm>
          <a:prstGeom prst="rect">
            <a:avLst/>
          </a:prstGeom>
          <a:noFill/>
          <a:ln w="9525">
            <a:noFill/>
            <a:miter lim="800000"/>
            <a:headEnd/>
            <a:tailEnd/>
          </a:ln>
        </p:spPr>
      </p:pic>
      <p:pic>
        <p:nvPicPr>
          <p:cNvPr id="11268" name="Рисунок 3"/>
          <p:cNvPicPr>
            <a:picLocks noChangeAspect="1"/>
          </p:cNvPicPr>
          <p:nvPr/>
        </p:nvPicPr>
        <p:blipFill>
          <a:blip r:embed="rId3" cstate="print"/>
          <a:srcRect/>
          <a:stretch>
            <a:fillRect/>
          </a:stretch>
        </p:blipFill>
        <p:spPr bwMode="auto">
          <a:xfrm>
            <a:off x="6084888" y="5586413"/>
            <a:ext cx="2325687" cy="11620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ъект 2"/>
          <p:cNvSpPr>
            <a:spLocks noGrp="1"/>
          </p:cNvSpPr>
          <p:nvPr>
            <p:ph sz="quarter" idx="13"/>
          </p:nvPr>
        </p:nvSpPr>
        <p:spPr>
          <a:xfrm>
            <a:off x="395288" y="404813"/>
            <a:ext cx="8353425" cy="6119812"/>
          </a:xfrm>
        </p:spPr>
        <p:txBody>
          <a:bodyPr/>
          <a:lstStyle/>
          <a:p>
            <a:pPr marL="44450" indent="0" algn="ctr">
              <a:buFont typeface="Georgia" pitchFamily="18" charset="0"/>
              <a:buNone/>
            </a:pPr>
            <a:r>
              <a:rPr lang="ru-RU" sz="2000" b="1" smtClean="0">
                <a:latin typeface="Monotype Corsiva" pitchFamily="66" charset="0"/>
              </a:rPr>
              <a:t>Словарь молодежного сленга, используемый при переписке </a:t>
            </a:r>
          </a:p>
          <a:p>
            <a:pPr marL="44450" indent="0">
              <a:buFont typeface="Georgia" pitchFamily="18" charset="0"/>
              <a:buNone/>
            </a:pPr>
            <a:r>
              <a:rPr lang="ru-RU" sz="2400" b="1" u="sng" smtClean="0">
                <a:latin typeface="Monotype Corsiva" pitchFamily="66" charset="0"/>
              </a:rPr>
              <a:t>Вписка </a:t>
            </a:r>
            <a:r>
              <a:rPr lang="ru-RU" sz="2400" b="1" smtClean="0">
                <a:latin typeface="Monotype Corsiva" pitchFamily="66" charset="0"/>
              </a:rPr>
              <a:t>- вечеринка, чаще всего в смысле с ночёвкой и употреблением алкоголя, реже наркотиков. </a:t>
            </a:r>
          </a:p>
          <a:p>
            <a:pPr marL="44450" indent="0">
              <a:buFont typeface="Georgia" pitchFamily="18" charset="0"/>
              <a:buNone/>
            </a:pPr>
            <a:r>
              <a:rPr lang="ru-RU" sz="2400" b="1" smtClean="0">
                <a:latin typeface="Monotype Corsiva" pitchFamily="66" charset="0"/>
              </a:rPr>
              <a:t>Вписка —  приглашение пустить переночевать/провести время, в собственную/снимаемую/принадлежащую родственникам квартиру.</a:t>
            </a:r>
          </a:p>
          <a:p>
            <a:pPr marL="44450" indent="0">
              <a:buFont typeface="Georgia" pitchFamily="18" charset="0"/>
              <a:buNone/>
            </a:pPr>
            <a:r>
              <a:rPr lang="ru-RU" sz="2400" b="1" smtClean="0">
                <a:latin typeface="Monotype Corsiva" pitchFamily="66" charset="0"/>
              </a:rPr>
              <a:t>Отличие от «вечеринок» 90-х и «тусовок» 2000-х:</a:t>
            </a:r>
          </a:p>
          <a:p>
            <a:pPr marL="44450" indent="0">
              <a:buFont typeface="Georgia" pitchFamily="18" charset="0"/>
              <a:buNone/>
            </a:pPr>
            <a:r>
              <a:rPr lang="ru-RU" sz="2400" b="1" smtClean="0">
                <a:latin typeface="Monotype Corsiva" pitchFamily="66" charset="0"/>
              </a:rPr>
              <a:t> 1.Вписка, устраиваемая полностью незнакомыми или малознакомыми людьми, чаще всего найденная по группам вконтакте. Сбор «вписки» организуется в вконтакте или в «мессенджерах».</a:t>
            </a:r>
          </a:p>
          <a:p>
            <a:pPr marL="44450" indent="0">
              <a:buFont typeface="Georgia" pitchFamily="18" charset="0"/>
              <a:buNone/>
            </a:pPr>
            <a:r>
              <a:rPr lang="ru-RU" sz="2400" b="1" smtClean="0">
                <a:latin typeface="Monotype Corsiva" pitchFamily="66" charset="0"/>
              </a:rPr>
              <a:t>2.Фото, видео, происходящего на «вписке» размещается в социальных сетях  с целью собрать побольше «лайков», похвастаться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ъект 2"/>
          <p:cNvSpPr>
            <a:spLocks noGrp="1"/>
          </p:cNvSpPr>
          <p:nvPr>
            <p:ph sz="quarter" idx="13"/>
          </p:nvPr>
        </p:nvSpPr>
        <p:spPr>
          <a:xfrm>
            <a:off x="395288" y="731838"/>
            <a:ext cx="8353425" cy="4065587"/>
          </a:xfrm>
        </p:spPr>
        <p:txBody>
          <a:bodyPr/>
          <a:lstStyle/>
          <a:p>
            <a:pPr marL="44450" indent="0" algn="ctr">
              <a:buFont typeface="Georgia" pitchFamily="18" charset="0"/>
              <a:buNone/>
            </a:pPr>
            <a:r>
              <a:rPr lang="ru-RU" sz="4000" b="1" smtClean="0">
                <a:latin typeface="Monotype Corsiva" pitchFamily="66" charset="0"/>
              </a:rPr>
              <a:t>1 Совет: При обнаружении неизвестного слова в переписке подростка постараться выяснить значение в поисковике </a:t>
            </a:r>
          </a:p>
          <a:p>
            <a:pPr marL="44450" indent="0" algn="ctr">
              <a:buFont typeface="Georgia" pitchFamily="18" charset="0"/>
              <a:buNone/>
            </a:pPr>
            <a:r>
              <a:rPr lang="ru-RU" sz="4000" b="1" smtClean="0">
                <a:latin typeface="Monotype Corsiva" pitchFamily="66" charset="0"/>
              </a:rPr>
              <a:t>(Google,  Яндекс‎). Установить контекст беседы</a:t>
            </a:r>
          </a:p>
          <a:p>
            <a:pPr marL="44450" indent="0" algn="ctr">
              <a:buFont typeface="Georgia" pitchFamily="18" charset="0"/>
              <a:buNone/>
            </a:pPr>
            <a:endParaRPr lang="ru-RU" sz="4000" b="1" smtClean="0">
              <a:latin typeface="Monotype Corsiva" pitchFamily="66" charset="0"/>
            </a:endParaRPr>
          </a:p>
        </p:txBody>
      </p:sp>
      <p:pic>
        <p:nvPicPr>
          <p:cNvPr id="13315" name="Рисунок 1"/>
          <p:cNvPicPr>
            <a:picLocks noChangeAspect="1"/>
          </p:cNvPicPr>
          <p:nvPr/>
        </p:nvPicPr>
        <p:blipFill>
          <a:blip r:embed="rId2" cstate="print"/>
          <a:srcRect/>
          <a:stretch>
            <a:fillRect/>
          </a:stretch>
        </p:blipFill>
        <p:spPr bwMode="auto">
          <a:xfrm>
            <a:off x="971550" y="3860800"/>
            <a:ext cx="2286000" cy="2286000"/>
          </a:xfrm>
          <a:prstGeom prst="rect">
            <a:avLst/>
          </a:prstGeom>
          <a:noFill/>
          <a:ln w="9525">
            <a:noFill/>
            <a:miter lim="800000"/>
            <a:headEnd/>
            <a:tailEnd/>
          </a:ln>
        </p:spPr>
      </p:pic>
      <p:sp>
        <p:nvSpPr>
          <p:cNvPr id="13316" name="AutoShape 2" descr="Картинки по запросу гугл лого"/>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Trebuchet MS" pitchFamily="34" charset="0"/>
            </a:endParaRPr>
          </a:p>
        </p:txBody>
      </p:sp>
      <p:pic>
        <p:nvPicPr>
          <p:cNvPr id="13317" name="Рисунок 5"/>
          <p:cNvPicPr>
            <a:picLocks noChangeAspect="1"/>
          </p:cNvPicPr>
          <p:nvPr/>
        </p:nvPicPr>
        <p:blipFill>
          <a:blip r:embed="rId3" cstate="print"/>
          <a:srcRect/>
          <a:stretch>
            <a:fillRect/>
          </a:stretch>
        </p:blipFill>
        <p:spPr bwMode="auto">
          <a:xfrm>
            <a:off x="5435600" y="3860800"/>
            <a:ext cx="3424238" cy="22828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9120</TotalTime>
  <Words>2451</Words>
  <Application>Microsoft Office PowerPoint</Application>
  <PresentationFormat>Экран (4:3)</PresentationFormat>
  <Paragraphs>148</Paragraphs>
  <Slides>32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32</vt:i4>
      </vt:variant>
    </vt:vector>
  </HeadingPairs>
  <TitlesOfParts>
    <vt:vector size="38" baseType="lpstr">
      <vt:lpstr>Trebuchet MS</vt:lpstr>
      <vt:lpstr>Arial</vt:lpstr>
      <vt:lpstr>Georgia</vt:lpstr>
      <vt:lpstr>Calibri</vt:lpstr>
      <vt:lpstr>Monotype Corsiva</vt:lpstr>
      <vt:lpstr>Воздушный 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vector>
  </TitlesOfParts>
  <Company>Администрация г.Мегион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Департамент образования и молодёжной политики администрации города Мегиона</dc:title>
  <dc:creator>User</dc:creator>
  <cp:lastModifiedBy>Пользователь Windows</cp:lastModifiedBy>
  <cp:revision>118</cp:revision>
  <cp:lastPrinted>2015-08-22T10:51:30Z</cp:lastPrinted>
  <dcterms:created xsi:type="dcterms:W3CDTF">2015-08-21T06:07:29Z</dcterms:created>
  <dcterms:modified xsi:type="dcterms:W3CDTF">2021-03-03T04:35:12Z</dcterms:modified>
</cp:coreProperties>
</file>